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0.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4.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5.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6.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7.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8.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9.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20.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21.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AB5A9F-AB32-4DAF-9E5D-2946A01AC99C}" type="datetimeFigureOut">
              <a:rPr lang="nl-NL" smtClean="0"/>
              <a:t>10-2-2017</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048287-C2BD-417B-BA1A-A34F5B4FAB92}" type="slidenum">
              <a:rPr lang="nl-NL" smtClean="0"/>
              <a:t>‹nr.›</a:t>
            </a:fld>
            <a:endParaRPr lang="nl-NL"/>
          </a:p>
        </p:txBody>
      </p:sp>
    </p:spTree>
    <p:extLst>
      <p:ext uri="{BB962C8B-B14F-4D97-AF65-F5344CB8AC3E}">
        <p14:creationId xmlns:p14="http://schemas.microsoft.com/office/powerpoint/2010/main" val="2209447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DDD1488-A8A7-4F77-8169-5F1B834E3170}" type="slidenum">
              <a:rPr lang="nl-NL" smtClean="0"/>
              <a:t>3</a:t>
            </a:fld>
            <a:endParaRPr lang="nl-NL"/>
          </a:p>
        </p:txBody>
      </p:sp>
    </p:spTree>
    <p:extLst>
      <p:ext uri="{BB962C8B-B14F-4D97-AF65-F5344CB8AC3E}">
        <p14:creationId xmlns:p14="http://schemas.microsoft.com/office/powerpoint/2010/main" val="486825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FA7B380-2149-40C2-BA3A-230D5697FC32}" type="slidenum">
              <a:rPr lang="de-DE" smtClean="0"/>
              <a:t>12</a:t>
            </a:fld>
            <a:endParaRPr lang="de-DE"/>
          </a:p>
        </p:txBody>
      </p:sp>
    </p:spTree>
    <p:extLst>
      <p:ext uri="{BB962C8B-B14F-4D97-AF65-F5344CB8AC3E}">
        <p14:creationId xmlns:p14="http://schemas.microsoft.com/office/powerpoint/2010/main" val="1279078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FA7B380-2149-40C2-BA3A-230D5697FC32}" type="slidenum">
              <a:rPr lang="de-DE" smtClean="0"/>
              <a:t>13</a:t>
            </a:fld>
            <a:endParaRPr lang="de-DE"/>
          </a:p>
        </p:txBody>
      </p:sp>
    </p:spTree>
    <p:extLst>
      <p:ext uri="{BB962C8B-B14F-4D97-AF65-F5344CB8AC3E}">
        <p14:creationId xmlns:p14="http://schemas.microsoft.com/office/powerpoint/2010/main" val="3025594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FA7B380-2149-40C2-BA3A-230D5697FC32}" type="slidenum">
              <a:rPr lang="de-DE" smtClean="0"/>
              <a:t>14</a:t>
            </a:fld>
            <a:endParaRPr lang="de-DE"/>
          </a:p>
        </p:txBody>
      </p:sp>
    </p:spTree>
    <p:extLst>
      <p:ext uri="{BB962C8B-B14F-4D97-AF65-F5344CB8AC3E}">
        <p14:creationId xmlns:p14="http://schemas.microsoft.com/office/powerpoint/2010/main" val="556844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FA7B380-2149-40C2-BA3A-230D5697FC32}" type="slidenum">
              <a:rPr lang="de-DE" smtClean="0"/>
              <a:t>15</a:t>
            </a:fld>
            <a:endParaRPr lang="de-DE"/>
          </a:p>
        </p:txBody>
      </p:sp>
    </p:spTree>
    <p:extLst>
      <p:ext uri="{BB962C8B-B14F-4D97-AF65-F5344CB8AC3E}">
        <p14:creationId xmlns:p14="http://schemas.microsoft.com/office/powerpoint/2010/main" val="3599127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FA7B380-2149-40C2-BA3A-230D5697FC32}" type="slidenum">
              <a:rPr lang="de-DE" smtClean="0"/>
              <a:t>16</a:t>
            </a:fld>
            <a:endParaRPr lang="de-DE"/>
          </a:p>
        </p:txBody>
      </p:sp>
    </p:spTree>
    <p:extLst>
      <p:ext uri="{BB962C8B-B14F-4D97-AF65-F5344CB8AC3E}">
        <p14:creationId xmlns:p14="http://schemas.microsoft.com/office/powerpoint/2010/main" val="2922607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FA7B380-2149-40C2-BA3A-230D5697FC32}" type="slidenum">
              <a:rPr lang="de-DE" smtClean="0"/>
              <a:t>17</a:t>
            </a:fld>
            <a:endParaRPr lang="de-DE"/>
          </a:p>
        </p:txBody>
      </p:sp>
    </p:spTree>
    <p:extLst>
      <p:ext uri="{BB962C8B-B14F-4D97-AF65-F5344CB8AC3E}">
        <p14:creationId xmlns:p14="http://schemas.microsoft.com/office/powerpoint/2010/main" val="1872519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FA7B380-2149-40C2-BA3A-230D5697FC32}" type="slidenum">
              <a:rPr lang="de-DE" smtClean="0"/>
              <a:t>18</a:t>
            </a:fld>
            <a:endParaRPr lang="de-DE"/>
          </a:p>
        </p:txBody>
      </p:sp>
    </p:spTree>
    <p:extLst>
      <p:ext uri="{BB962C8B-B14F-4D97-AF65-F5344CB8AC3E}">
        <p14:creationId xmlns:p14="http://schemas.microsoft.com/office/powerpoint/2010/main" val="817063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FA7B380-2149-40C2-BA3A-230D5697FC32}" type="slidenum">
              <a:rPr lang="de-DE" smtClean="0"/>
              <a:t>19</a:t>
            </a:fld>
            <a:endParaRPr lang="de-DE"/>
          </a:p>
        </p:txBody>
      </p:sp>
    </p:spTree>
    <p:extLst>
      <p:ext uri="{BB962C8B-B14F-4D97-AF65-F5344CB8AC3E}">
        <p14:creationId xmlns:p14="http://schemas.microsoft.com/office/powerpoint/2010/main" val="2099955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9A110BB-5D6A-4237-8AA5-EFE8765F04FA}" type="slidenum">
              <a:rPr lang="nl-NL" smtClean="0"/>
              <a:t>20</a:t>
            </a:fld>
            <a:endParaRPr lang="nl-NL"/>
          </a:p>
        </p:txBody>
      </p:sp>
    </p:spTree>
    <p:extLst>
      <p:ext uri="{BB962C8B-B14F-4D97-AF65-F5344CB8AC3E}">
        <p14:creationId xmlns:p14="http://schemas.microsoft.com/office/powerpoint/2010/main" val="1556188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DDD1488-A8A7-4F77-8169-5F1B834E3170}" type="slidenum">
              <a:rPr lang="nl-NL" smtClean="0"/>
              <a:t>22</a:t>
            </a:fld>
            <a:endParaRPr lang="nl-NL"/>
          </a:p>
        </p:txBody>
      </p:sp>
    </p:spTree>
    <p:extLst>
      <p:ext uri="{BB962C8B-B14F-4D97-AF65-F5344CB8AC3E}">
        <p14:creationId xmlns:p14="http://schemas.microsoft.com/office/powerpoint/2010/main" val="3224697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FA7B380-2149-40C2-BA3A-230D5697FC32}" type="slidenum">
              <a:rPr lang="de-DE" smtClean="0"/>
              <a:t>4</a:t>
            </a:fld>
            <a:endParaRPr lang="de-DE"/>
          </a:p>
        </p:txBody>
      </p:sp>
    </p:spTree>
    <p:extLst>
      <p:ext uri="{BB962C8B-B14F-4D97-AF65-F5344CB8AC3E}">
        <p14:creationId xmlns:p14="http://schemas.microsoft.com/office/powerpoint/2010/main" val="1912011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DDD1488-A8A7-4F77-8169-5F1B834E3170}" type="slidenum">
              <a:rPr lang="nl-NL" smtClean="0"/>
              <a:t>23</a:t>
            </a:fld>
            <a:endParaRPr lang="nl-NL"/>
          </a:p>
        </p:txBody>
      </p:sp>
    </p:spTree>
    <p:extLst>
      <p:ext uri="{BB962C8B-B14F-4D97-AF65-F5344CB8AC3E}">
        <p14:creationId xmlns:p14="http://schemas.microsoft.com/office/powerpoint/2010/main" val="645284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FA7B380-2149-40C2-BA3A-230D5697FC32}" type="slidenum">
              <a:rPr lang="de-DE" smtClean="0"/>
              <a:t>24</a:t>
            </a:fld>
            <a:endParaRPr lang="de-DE"/>
          </a:p>
        </p:txBody>
      </p:sp>
    </p:spTree>
    <p:extLst>
      <p:ext uri="{BB962C8B-B14F-4D97-AF65-F5344CB8AC3E}">
        <p14:creationId xmlns:p14="http://schemas.microsoft.com/office/powerpoint/2010/main" val="4050315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FA7B380-2149-40C2-BA3A-230D5697FC32}" type="slidenum">
              <a:rPr lang="de-DE" smtClean="0"/>
              <a:t>25</a:t>
            </a:fld>
            <a:endParaRPr lang="de-DE"/>
          </a:p>
        </p:txBody>
      </p:sp>
    </p:spTree>
    <p:extLst>
      <p:ext uri="{BB962C8B-B14F-4D97-AF65-F5344CB8AC3E}">
        <p14:creationId xmlns:p14="http://schemas.microsoft.com/office/powerpoint/2010/main" val="3963168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FA7B380-2149-40C2-BA3A-230D5697FC32}" type="slidenum">
              <a:rPr lang="de-DE" smtClean="0"/>
              <a:t>5</a:t>
            </a:fld>
            <a:endParaRPr lang="de-DE"/>
          </a:p>
        </p:txBody>
      </p:sp>
    </p:spTree>
    <p:extLst>
      <p:ext uri="{BB962C8B-B14F-4D97-AF65-F5344CB8AC3E}">
        <p14:creationId xmlns:p14="http://schemas.microsoft.com/office/powerpoint/2010/main" val="473382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FA7B380-2149-40C2-BA3A-230D5697FC32}" type="slidenum">
              <a:rPr lang="de-DE" smtClean="0"/>
              <a:t>6</a:t>
            </a:fld>
            <a:endParaRPr lang="de-DE"/>
          </a:p>
        </p:txBody>
      </p:sp>
    </p:spTree>
    <p:extLst>
      <p:ext uri="{BB962C8B-B14F-4D97-AF65-F5344CB8AC3E}">
        <p14:creationId xmlns:p14="http://schemas.microsoft.com/office/powerpoint/2010/main" val="1560954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FA7B380-2149-40C2-BA3A-230D5697FC32}" type="slidenum">
              <a:rPr lang="de-DE" smtClean="0"/>
              <a:t>7</a:t>
            </a:fld>
            <a:endParaRPr lang="de-DE"/>
          </a:p>
        </p:txBody>
      </p:sp>
    </p:spTree>
    <p:extLst>
      <p:ext uri="{BB962C8B-B14F-4D97-AF65-F5344CB8AC3E}">
        <p14:creationId xmlns:p14="http://schemas.microsoft.com/office/powerpoint/2010/main" val="855966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FA7B380-2149-40C2-BA3A-230D5697FC32}" type="slidenum">
              <a:rPr lang="de-DE" smtClean="0"/>
              <a:t>8</a:t>
            </a:fld>
            <a:endParaRPr lang="de-DE"/>
          </a:p>
        </p:txBody>
      </p:sp>
    </p:spTree>
    <p:extLst>
      <p:ext uri="{BB962C8B-B14F-4D97-AF65-F5344CB8AC3E}">
        <p14:creationId xmlns:p14="http://schemas.microsoft.com/office/powerpoint/2010/main" val="208543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FA7B380-2149-40C2-BA3A-230D5697FC32}" type="slidenum">
              <a:rPr lang="de-DE" smtClean="0"/>
              <a:t>9</a:t>
            </a:fld>
            <a:endParaRPr lang="de-DE"/>
          </a:p>
        </p:txBody>
      </p:sp>
    </p:spTree>
    <p:extLst>
      <p:ext uri="{BB962C8B-B14F-4D97-AF65-F5344CB8AC3E}">
        <p14:creationId xmlns:p14="http://schemas.microsoft.com/office/powerpoint/2010/main" val="3274296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FA7B380-2149-40C2-BA3A-230D5697FC32}" type="slidenum">
              <a:rPr lang="de-DE" smtClean="0"/>
              <a:t>10</a:t>
            </a:fld>
            <a:endParaRPr lang="de-DE"/>
          </a:p>
        </p:txBody>
      </p:sp>
    </p:spTree>
    <p:extLst>
      <p:ext uri="{BB962C8B-B14F-4D97-AF65-F5344CB8AC3E}">
        <p14:creationId xmlns:p14="http://schemas.microsoft.com/office/powerpoint/2010/main" val="4013217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FA7B380-2149-40C2-BA3A-230D5697FC32}" type="slidenum">
              <a:rPr lang="de-DE" smtClean="0"/>
              <a:t>11</a:t>
            </a:fld>
            <a:endParaRPr lang="de-DE"/>
          </a:p>
        </p:txBody>
      </p:sp>
    </p:spTree>
    <p:extLst>
      <p:ext uri="{BB962C8B-B14F-4D97-AF65-F5344CB8AC3E}">
        <p14:creationId xmlns:p14="http://schemas.microsoft.com/office/powerpoint/2010/main" val="4212086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a:p>
        </p:txBody>
      </p:sp>
      <p:sp>
        <p:nvSpPr>
          <p:cNvPr id="4" name="Tijdelijke aanduiding voor datum 3"/>
          <p:cNvSpPr>
            <a:spLocks noGrp="1"/>
          </p:cNvSpPr>
          <p:nvPr>
            <p:ph type="dt" sz="half" idx="10"/>
          </p:nvPr>
        </p:nvSpPr>
        <p:spPr/>
        <p:txBody>
          <a:bodyPr/>
          <a:lstStyle/>
          <a:p>
            <a:fld id="{4D00436A-07B7-4AAA-B309-D1D0391E52F7}" type="datetimeFigureOut">
              <a:rPr lang="nl-NL" smtClean="0"/>
              <a:t>10-2-2017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7337984-8520-4998-A7AA-E7D243F17B60}" type="slidenum">
              <a:rPr lang="nl-NL" smtClean="0"/>
              <a:t>‹nr.›</a:t>
            </a:fld>
            <a:endParaRPr lang="nl-NL"/>
          </a:p>
        </p:txBody>
      </p:sp>
    </p:spTree>
    <p:extLst>
      <p:ext uri="{BB962C8B-B14F-4D97-AF65-F5344CB8AC3E}">
        <p14:creationId xmlns:p14="http://schemas.microsoft.com/office/powerpoint/2010/main" val="54408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a:p>
        </p:txBody>
      </p:sp>
      <p:sp>
        <p:nvSpPr>
          <p:cNvPr id="4" name="Tijdelijke aanduiding voor datum 3"/>
          <p:cNvSpPr>
            <a:spLocks noGrp="1"/>
          </p:cNvSpPr>
          <p:nvPr>
            <p:ph type="dt" sz="half" idx="10"/>
          </p:nvPr>
        </p:nvSpPr>
        <p:spPr/>
        <p:txBody>
          <a:bodyPr/>
          <a:lstStyle/>
          <a:p>
            <a:fld id="{4D00436A-07B7-4AAA-B309-D1D0391E52F7}" type="datetimeFigureOut">
              <a:rPr lang="nl-NL" smtClean="0"/>
              <a:t>10-2-2017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7337984-8520-4998-A7AA-E7D243F17B60}" type="slidenum">
              <a:rPr lang="nl-NL" smtClean="0"/>
              <a:t>‹nr.›</a:t>
            </a:fld>
            <a:endParaRPr lang="nl-NL"/>
          </a:p>
        </p:txBody>
      </p:sp>
    </p:spTree>
    <p:extLst>
      <p:ext uri="{BB962C8B-B14F-4D97-AF65-F5344CB8AC3E}">
        <p14:creationId xmlns:p14="http://schemas.microsoft.com/office/powerpoint/2010/main" val="813057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a:p>
        </p:txBody>
      </p:sp>
      <p:sp>
        <p:nvSpPr>
          <p:cNvPr id="4" name="Tijdelijke aanduiding voor datum 3"/>
          <p:cNvSpPr>
            <a:spLocks noGrp="1"/>
          </p:cNvSpPr>
          <p:nvPr>
            <p:ph type="dt" sz="half" idx="10"/>
          </p:nvPr>
        </p:nvSpPr>
        <p:spPr/>
        <p:txBody>
          <a:bodyPr/>
          <a:lstStyle/>
          <a:p>
            <a:fld id="{4D00436A-07B7-4AAA-B309-D1D0391E52F7}" type="datetimeFigureOut">
              <a:rPr lang="nl-NL" smtClean="0"/>
              <a:t>10-2-2017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7337984-8520-4998-A7AA-E7D243F17B60}" type="slidenum">
              <a:rPr lang="nl-NL" smtClean="0"/>
              <a:t>‹nr.›</a:t>
            </a:fld>
            <a:endParaRPr lang="nl-NL"/>
          </a:p>
        </p:txBody>
      </p:sp>
    </p:spTree>
    <p:extLst>
      <p:ext uri="{BB962C8B-B14F-4D97-AF65-F5344CB8AC3E}">
        <p14:creationId xmlns:p14="http://schemas.microsoft.com/office/powerpoint/2010/main" val="4202032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a:p>
        </p:txBody>
      </p:sp>
      <p:sp>
        <p:nvSpPr>
          <p:cNvPr id="4" name="Tijdelijke aanduiding voor datum 3"/>
          <p:cNvSpPr>
            <a:spLocks noGrp="1"/>
          </p:cNvSpPr>
          <p:nvPr>
            <p:ph type="dt" sz="half" idx="10"/>
          </p:nvPr>
        </p:nvSpPr>
        <p:spPr/>
        <p:txBody>
          <a:bodyPr/>
          <a:lstStyle/>
          <a:p>
            <a:fld id="{4D00436A-07B7-4AAA-B309-D1D0391E52F7}" type="datetimeFigureOut">
              <a:rPr lang="nl-NL" smtClean="0"/>
              <a:t>10-2-2017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7337984-8520-4998-A7AA-E7D243F17B60}" type="slidenum">
              <a:rPr lang="nl-NL" smtClean="0"/>
              <a:t>‹nr.›</a:t>
            </a:fld>
            <a:endParaRPr lang="nl-NL"/>
          </a:p>
        </p:txBody>
      </p:sp>
    </p:spTree>
    <p:extLst>
      <p:ext uri="{BB962C8B-B14F-4D97-AF65-F5344CB8AC3E}">
        <p14:creationId xmlns:p14="http://schemas.microsoft.com/office/powerpoint/2010/main" val="2162303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4D00436A-07B7-4AAA-B309-D1D0391E52F7}" type="datetimeFigureOut">
              <a:rPr lang="nl-NL" smtClean="0"/>
              <a:t>10-2-2017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7337984-8520-4998-A7AA-E7D243F17B60}" type="slidenum">
              <a:rPr lang="nl-NL" smtClean="0"/>
              <a:t>‹nr.›</a:t>
            </a:fld>
            <a:endParaRPr lang="nl-NL"/>
          </a:p>
        </p:txBody>
      </p:sp>
    </p:spTree>
    <p:extLst>
      <p:ext uri="{BB962C8B-B14F-4D97-AF65-F5344CB8AC3E}">
        <p14:creationId xmlns:p14="http://schemas.microsoft.com/office/powerpoint/2010/main" val="4099825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a:p>
        </p:txBody>
      </p:sp>
      <p:sp>
        <p:nvSpPr>
          <p:cNvPr id="5" name="Tijdelijke aanduiding voor datum 4"/>
          <p:cNvSpPr>
            <a:spLocks noGrp="1"/>
          </p:cNvSpPr>
          <p:nvPr>
            <p:ph type="dt" sz="half" idx="10"/>
          </p:nvPr>
        </p:nvSpPr>
        <p:spPr/>
        <p:txBody>
          <a:bodyPr/>
          <a:lstStyle/>
          <a:p>
            <a:fld id="{4D00436A-07B7-4AAA-B309-D1D0391E52F7}" type="datetimeFigureOut">
              <a:rPr lang="nl-NL" smtClean="0"/>
              <a:t>10-2-2017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7337984-8520-4998-A7AA-E7D243F17B60}" type="slidenum">
              <a:rPr lang="nl-NL" smtClean="0"/>
              <a:t>‹nr.›</a:t>
            </a:fld>
            <a:endParaRPr lang="nl-NL"/>
          </a:p>
        </p:txBody>
      </p:sp>
    </p:spTree>
    <p:extLst>
      <p:ext uri="{BB962C8B-B14F-4D97-AF65-F5344CB8AC3E}">
        <p14:creationId xmlns:p14="http://schemas.microsoft.com/office/powerpoint/2010/main" val="3221700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a:p>
        </p:txBody>
      </p:sp>
      <p:sp>
        <p:nvSpPr>
          <p:cNvPr id="7" name="Tijdelijke aanduiding voor datum 6"/>
          <p:cNvSpPr>
            <a:spLocks noGrp="1"/>
          </p:cNvSpPr>
          <p:nvPr>
            <p:ph type="dt" sz="half" idx="10"/>
          </p:nvPr>
        </p:nvSpPr>
        <p:spPr/>
        <p:txBody>
          <a:bodyPr/>
          <a:lstStyle/>
          <a:p>
            <a:fld id="{4D00436A-07B7-4AAA-B309-D1D0391E52F7}" type="datetimeFigureOut">
              <a:rPr lang="nl-NL" smtClean="0"/>
              <a:t>10-2-2017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67337984-8520-4998-A7AA-E7D243F17B60}" type="slidenum">
              <a:rPr lang="nl-NL" smtClean="0"/>
              <a:t>‹nr.›</a:t>
            </a:fld>
            <a:endParaRPr lang="nl-NL"/>
          </a:p>
        </p:txBody>
      </p:sp>
    </p:spTree>
    <p:extLst>
      <p:ext uri="{BB962C8B-B14F-4D97-AF65-F5344CB8AC3E}">
        <p14:creationId xmlns:p14="http://schemas.microsoft.com/office/powerpoint/2010/main" val="385063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a:p>
        </p:txBody>
      </p:sp>
      <p:sp>
        <p:nvSpPr>
          <p:cNvPr id="3" name="Tijdelijke aanduiding voor datum 2"/>
          <p:cNvSpPr>
            <a:spLocks noGrp="1"/>
          </p:cNvSpPr>
          <p:nvPr>
            <p:ph type="dt" sz="half" idx="10"/>
          </p:nvPr>
        </p:nvSpPr>
        <p:spPr/>
        <p:txBody>
          <a:bodyPr/>
          <a:lstStyle/>
          <a:p>
            <a:fld id="{4D00436A-07B7-4AAA-B309-D1D0391E52F7}" type="datetimeFigureOut">
              <a:rPr lang="nl-NL" smtClean="0"/>
              <a:t>10-2-2017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67337984-8520-4998-A7AA-E7D243F17B60}" type="slidenum">
              <a:rPr lang="nl-NL" smtClean="0"/>
              <a:t>‹nr.›</a:t>
            </a:fld>
            <a:endParaRPr lang="nl-NL"/>
          </a:p>
        </p:txBody>
      </p:sp>
    </p:spTree>
    <p:extLst>
      <p:ext uri="{BB962C8B-B14F-4D97-AF65-F5344CB8AC3E}">
        <p14:creationId xmlns:p14="http://schemas.microsoft.com/office/powerpoint/2010/main" val="2141240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D00436A-07B7-4AAA-B309-D1D0391E52F7}" type="datetimeFigureOut">
              <a:rPr lang="nl-NL" smtClean="0"/>
              <a:t>10-2-2017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67337984-8520-4998-A7AA-E7D243F17B60}" type="slidenum">
              <a:rPr lang="nl-NL" smtClean="0"/>
              <a:t>‹nr.›</a:t>
            </a:fld>
            <a:endParaRPr lang="nl-NL"/>
          </a:p>
        </p:txBody>
      </p:sp>
    </p:spTree>
    <p:extLst>
      <p:ext uri="{BB962C8B-B14F-4D97-AF65-F5344CB8AC3E}">
        <p14:creationId xmlns:p14="http://schemas.microsoft.com/office/powerpoint/2010/main" val="3896096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4D00436A-07B7-4AAA-B309-D1D0391E52F7}" type="datetimeFigureOut">
              <a:rPr lang="nl-NL" smtClean="0"/>
              <a:t>10-2-2017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7337984-8520-4998-A7AA-E7D243F17B60}" type="slidenum">
              <a:rPr lang="nl-NL" smtClean="0"/>
              <a:t>‹nr.›</a:t>
            </a:fld>
            <a:endParaRPr lang="nl-NL"/>
          </a:p>
        </p:txBody>
      </p:sp>
    </p:spTree>
    <p:extLst>
      <p:ext uri="{BB962C8B-B14F-4D97-AF65-F5344CB8AC3E}">
        <p14:creationId xmlns:p14="http://schemas.microsoft.com/office/powerpoint/2010/main" val="3177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4D00436A-07B7-4AAA-B309-D1D0391E52F7}" type="datetimeFigureOut">
              <a:rPr lang="nl-NL" smtClean="0"/>
              <a:t>10-2-2017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7337984-8520-4998-A7AA-E7D243F17B60}" type="slidenum">
              <a:rPr lang="nl-NL" smtClean="0"/>
              <a:t>‹nr.›</a:t>
            </a:fld>
            <a:endParaRPr lang="nl-NL"/>
          </a:p>
        </p:txBody>
      </p:sp>
    </p:spTree>
    <p:extLst>
      <p:ext uri="{BB962C8B-B14F-4D97-AF65-F5344CB8AC3E}">
        <p14:creationId xmlns:p14="http://schemas.microsoft.com/office/powerpoint/2010/main" val="1410698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blip>
          <a:srcRect/>
          <a:stretch>
            <a:fillRect t="-18000" b="-18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0436A-07B7-4AAA-B309-D1D0391E52F7}" type="datetimeFigureOut">
              <a:rPr lang="nl-NL" smtClean="0"/>
              <a:t>10-2-2017</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37984-8520-4998-A7AA-E7D243F17B60}" type="slidenum">
              <a:rPr lang="nl-NL" smtClean="0"/>
              <a:t>‹nr.›</a:t>
            </a:fld>
            <a:endParaRPr lang="nl-NL"/>
          </a:p>
        </p:txBody>
      </p:sp>
    </p:spTree>
    <p:extLst>
      <p:ext uri="{BB962C8B-B14F-4D97-AF65-F5344CB8AC3E}">
        <p14:creationId xmlns:p14="http://schemas.microsoft.com/office/powerpoint/2010/main" val="2300826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53.xml"/><Relationship Id="rId7" Type="http://schemas.openxmlformats.org/officeDocument/2006/relationships/slideLayout" Target="../slideLayouts/slideLayout5.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s>
</file>

<file path=ppt/slides/_rels/slide21.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hyperlink" Target="http://assistent.interactory.nl/upload/Datakwaliteiten.pdf" TargetMode="External"/><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notesSlide" Target="../notesSlides/notesSlide1.xml"/><Relationship Id="rId4"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8000" b="-18000"/>
          </a:stretch>
        </a:blipFill>
        <a:effectLst/>
      </p:bgPr>
    </p:bg>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err="1"/>
              <a:t>DaMa</a:t>
            </a:r>
            <a:r>
              <a:rPr lang="nl-NL" dirty="0"/>
              <a:t> producten inzetten in architectuur trajecten</a:t>
            </a:r>
            <a:endParaRPr lang="nl-NL" dirty="0"/>
          </a:p>
        </p:txBody>
      </p:sp>
      <p:sp>
        <p:nvSpPr>
          <p:cNvPr id="5" name="Ondertitel 4"/>
          <p:cNvSpPr>
            <a:spLocks noGrp="1"/>
          </p:cNvSpPr>
          <p:nvPr>
            <p:ph type="subTitle" idx="1"/>
          </p:nvPr>
        </p:nvSpPr>
        <p:spPr/>
        <p:txBody>
          <a:bodyPr/>
          <a:lstStyle/>
          <a:p>
            <a:r>
              <a:rPr lang="nl-NL" dirty="0"/>
              <a:t>Bert Dingemans</a:t>
            </a:r>
          </a:p>
          <a:p>
            <a:r>
              <a:rPr lang="nl-NL" dirty="0" err="1"/>
              <a:t>Interactory</a:t>
            </a:r>
            <a:endParaRPr lang="nl-NL" dirty="0"/>
          </a:p>
        </p:txBody>
      </p:sp>
    </p:spTree>
    <p:extLst>
      <p:ext uri="{BB962C8B-B14F-4D97-AF65-F5344CB8AC3E}">
        <p14:creationId xmlns:p14="http://schemas.microsoft.com/office/powerpoint/2010/main" val="1197721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custDataLst>
              <p:tags r:id="rId2"/>
            </p:custDataLst>
          </p:nvPr>
        </p:nvSpPr>
        <p:spPr/>
        <p:txBody>
          <a:bodyPr/>
          <a:lstStyle/>
          <a:p>
            <a:r>
              <a:rPr lang="nl-NL" dirty="0"/>
              <a:t>Data kwaliteiten</a:t>
            </a:r>
          </a:p>
        </p:txBody>
      </p:sp>
      <p:sp>
        <p:nvSpPr>
          <p:cNvPr id="9" name="Tijdelijke aanduiding voor inhoud 8"/>
          <p:cNvSpPr>
            <a:spLocks noGrp="1"/>
          </p:cNvSpPr>
          <p:nvPr>
            <p:ph idx="1"/>
            <p:custDataLst>
              <p:tags r:id="rId3"/>
            </p:custDataLst>
          </p:nvPr>
        </p:nvSpPr>
        <p:spPr/>
        <p:txBody>
          <a:bodyPr/>
          <a:lstStyle/>
          <a:p>
            <a:pPr fontAlgn="t"/>
            <a:r>
              <a:rPr lang="nl-NL" b="1" cap="all" dirty="0"/>
              <a:t>Compleetheid</a:t>
            </a:r>
            <a:endParaRPr lang="nl-NL" dirty="0"/>
          </a:p>
          <a:p>
            <a:pPr fontAlgn="t"/>
            <a:r>
              <a:rPr lang="nl-NL" dirty="0"/>
              <a:t>Dit heeft betrekking op de mate waarin bepaalde attributen binnen een data entiteit aanwezig zijn. Daarnaast geldt de compleetheid ook voor het altijd voorkomen van een bepaalde set van entiteiten (rijen) in een data set. Bijvoorbeeld een persoon kan enkel de eigenschap naam hebben, maar ook bestaan uit roepnaam, voornamen, tussenvoegsel, achternaam en meisjesnaam. In het laatste geval is er sprake van een hogere compleetheid</a:t>
            </a:r>
          </a:p>
          <a:p>
            <a:endParaRPr lang="nl-NL" dirty="0"/>
          </a:p>
        </p:txBody>
      </p:sp>
    </p:spTree>
    <p:custDataLst>
      <p:tags r:id="rId1"/>
    </p:custDataLst>
    <p:extLst>
      <p:ext uri="{BB962C8B-B14F-4D97-AF65-F5344CB8AC3E}">
        <p14:creationId xmlns:p14="http://schemas.microsoft.com/office/powerpoint/2010/main" val="525999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custDataLst>
              <p:tags r:id="rId2"/>
            </p:custDataLst>
          </p:nvPr>
        </p:nvSpPr>
        <p:spPr/>
        <p:txBody>
          <a:bodyPr/>
          <a:lstStyle/>
          <a:p>
            <a:r>
              <a:rPr lang="nl-NL" dirty="0"/>
              <a:t>Data kwaliteiten</a:t>
            </a:r>
          </a:p>
        </p:txBody>
      </p:sp>
      <p:sp>
        <p:nvSpPr>
          <p:cNvPr id="9" name="Tijdelijke aanduiding voor inhoud 8"/>
          <p:cNvSpPr>
            <a:spLocks noGrp="1"/>
          </p:cNvSpPr>
          <p:nvPr>
            <p:ph idx="1"/>
            <p:custDataLst>
              <p:tags r:id="rId3"/>
            </p:custDataLst>
          </p:nvPr>
        </p:nvSpPr>
        <p:spPr/>
        <p:txBody>
          <a:bodyPr/>
          <a:lstStyle/>
          <a:p>
            <a:pPr fontAlgn="t"/>
            <a:r>
              <a:rPr lang="nl-NL" b="1" cap="all" dirty="0"/>
              <a:t>Consistentie</a:t>
            </a:r>
            <a:endParaRPr lang="nl-NL" dirty="0"/>
          </a:p>
          <a:p>
            <a:pPr fontAlgn="t"/>
            <a:r>
              <a:rPr lang="nl-NL" dirty="0"/>
              <a:t>Dit heeft betrekking op het feit dat de ene data set van een bepaalde entiteit gelijk is aan een andere dataset. Met andere woorden is een data entiteit onafhankelijk van de bron altijd dezelfde. Een voorbeeld van een lage consistentie is als er verschillen zitten tussen datasets van dezelfde entiteiten afkomstig uit verschillende bronnen. Replicatie van gegevens is vaak een oorzaak van lage consistentie.</a:t>
            </a:r>
          </a:p>
          <a:p>
            <a:endParaRPr lang="nl-NL" dirty="0"/>
          </a:p>
        </p:txBody>
      </p:sp>
    </p:spTree>
    <p:custDataLst>
      <p:tags r:id="rId1"/>
    </p:custDataLst>
    <p:extLst>
      <p:ext uri="{BB962C8B-B14F-4D97-AF65-F5344CB8AC3E}">
        <p14:creationId xmlns:p14="http://schemas.microsoft.com/office/powerpoint/2010/main" val="2299031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custDataLst>
              <p:tags r:id="rId2"/>
            </p:custDataLst>
          </p:nvPr>
        </p:nvSpPr>
        <p:spPr/>
        <p:txBody>
          <a:bodyPr/>
          <a:lstStyle/>
          <a:p>
            <a:r>
              <a:rPr lang="nl-NL" dirty="0"/>
              <a:t>Data kwaliteiten</a:t>
            </a:r>
          </a:p>
        </p:txBody>
      </p:sp>
      <p:sp>
        <p:nvSpPr>
          <p:cNvPr id="9" name="Tijdelijke aanduiding voor inhoud 8"/>
          <p:cNvSpPr>
            <a:spLocks noGrp="1"/>
          </p:cNvSpPr>
          <p:nvPr>
            <p:ph idx="1"/>
            <p:custDataLst>
              <p:tags r:id="rId3"/>
            </p:custDataLst>
          </p:nvPr>
        </p:nvSpPr>
        <p:spPr/>
        <p:txBody>
          <a:bodyPr/>
          <a:lstStyle/>
          <a:p>
            <a:pPr fontAlgn="t"/>
            <a:r>
              <a:rPr lang="nl-NL" b="1" cap="all" dirty="0"/>
              <a:t>Actualiteit</a:t>
            </a:r>
            <a:endParaRPr lang="nl-NL" dirty="0"/>
          </a:p>
          <a:p>
            <a:pPr fontAlgn="t"/>
            <a:r>
              <a:rPr lang="nl-NL" dirty="0"/>
              <a:t>Mate waarin een data entiteit de actuele situatie van de werkelijkheid weergeeft. Veelzeggende voorbeelden zijn overleden mensen die een brief krijgen op basis van een verouderde dataset. Replicatie van gegevens is vaak een oorzaak van lage actualiteit.</a:t>
            </a:r>
          </a:p>
        </p:txBody>
      </p:sp>
    </p:spTree>
    <p:custDataLst>
      <p:tags r:id="rId1"/>
    </p:custDataLst>
    <p:extLst>
      <p:ext uri="{BB962C8B-B14F-4D97-AF65-F5344CB8AC3E}">
        <p14:creationId xmlns:p14="http://schemas.microsoft.com/office/powerpoint/2010/main" val="2374437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custDataLst>
              <p:tags r:id="rId2"/>
            </p:custDataLst>
          </p:nvPr>
        </p:nvSpPr>
        <p:spPr/>
        <p:txBody>
          <a:bodyPr/>
          <a:lstStyle/>
          <a:p>
            <a:r>
              <a:rPr lang="nl-NL" dirty="0"/>
              <a:t>Data kwaliteiten</a:t>
            </a:r>
          </a:p>
        </p:txBody>
      </p:sp>
      <p:sp>
        <p:nvSpPr>
          <p:cNvPr id="9" name="Tijdelijke aanduiding voor inhoud 8"/>
          <p:cNvSpPr>
            <a:spLocks noGrp="1"/>
          </p:cNvSpPr>
          <p:nvPr>
            <p:ph idx="1"/>
            <p:custDataLst>
              <p:tags r:id="rId3"/>
            </p:custDataLst>
          </p:nvPr>
        </p:nvSpPr>
        <p:spPr/>
        <p:txBody>
          <a:bodyPr/>
          <a:lstStyle/>
          <a:p>
            <a:pPr fontAlgn="t"/>
            <a:r>
              <a:rPr lang="nl-NL" b="1" cap="all" dirty="0"/>
              <a:t>Precisie</a:t>
            </a:r>
            <a:endParaRPr lang="nl-NL" dirty="0"/>
          </a:p>
          <a:p>
            <a:pPr fontAlgn="t"/>
            <a:r>
              <a:rPr lang="nl-NL" dirty="0"/>
              <a:t>Mate van detail waarin een data entiteit de werkelijkheid weergeeft. Dit heeft bijvoorbeeld betrekking op de precisie van getallen e.d. Opslag van getallen en datums kunnen onvoldoende nauwkeurig zijn omdat afronding bij opslag nodig is. Ook domeinen op eigenschappen kunnen onvoldoende precisie hebben (denk aan een Nederlandse postcode in een internationale </a:t>
            </a:r>
            <a:r>
              <a:rPr lang="nl-NL" dirty="0" err="1"/>
              <a:t>data-opslag</a:t>
            </a:r>
            <a:endParaRPr lang="nl-NL" dirty="0"/>
          </a:p>
        </p:txBody>
      </p:sp>
    </p:spTree>
    <p:custDataLst>
      <p:tags r:id="rId1"/>
    </p:custDataLst>
    <p:extLst>
      <p:ext uri="{BB962C8B-B14F-4D97-AF65-F5344CB8AC3E}">
        <p14:creationId xmlns:p14="http://schemas.microsoft.com/office/powerpoint/2010/main" val="914384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custDataLst>
              <p:tags r:id="rId2"/>
            </p:custDataLst>
          </p:nvPr>
        </p:nvSpPr>
        <p:spPr/>
        <p:txBody>
          <a:bodyPr/>
          <a:lstStyle/>
          <a:p>
            <a:r>
              <a:rPr lang="nl-NL" dirty="0"/>
              <a:t>Data kwaliteiten</a:t>
            </a:r>
          </a:p>
        </p:txBody>
      </p:sp>
      <p:sp>
        <p:nvSpPr>
          <p:cNvPr id="9" name="Tijdelijke aanduiding voor inhoud 8"/>
          <p:cNvSpPr>
            <a:spLocks noGrp="1"/>
          </p:cNvSpPr>
          <p:nvPr>
            <p:ph idx="1"/>
            <p:custDataLst>
              <p:tags r:id="rId3"/>
            </p:custDataLst>
          </p:nvPr>
        </p:nvSpPr>
        <p:spPr/>
        <p:txBody>
          <a:bodyPr/>
          <a:lstStyle/>
          <a:p>
            <a:pPr fontAlgn="t"/>
            <a:r>
              <a:rPr lang="nl-NL" b="1" cap="all" dirty="0"/>
              <a:t>Privacy</a:t>
            </a:r>
            <a:endParaRPr lang="nl-NL" dirty="0"/>
          </a:p>
          <a:p>
            <a:pPr fontAlgn="t"/>
            <a:r>
              <a:rPr lang="nl-NL" dirty="0"/>
              <a:t>Voor sommige data entiteiten is toegangscontrole (autorisatie en authenticatie) of monitoring van gebruik nodig. Denk hierbij aan eisen die gesteld worden aan de ontsluiting van vertrouwelijke gegevens. In het GBA kent men bijvoorbeeld meerdere niveaus van vertrouwelijkheid. Zo worden bevragingen van ambtenaren wel gelogd en weergegeven aan de burger maar voor opsporingsambtenaren worden wel gelogd maar niet getoond.</a:t>
            </a:r>
          </a:p>
          <a:p>
            <a:endParaRPr lang="nl-NL" dirty="0"/>
          </a:p>
        </p:txBody>
      </p:sp>
    </p:spTree>
    <p:custDataLst>
      <p:tags r:id="rId1"/>
    </p:custDataLst>
    <p:extLst>
      <p:ext uri="{BB962C8B-B14F-4D97-AF65-F5344CB8AC3E}">
        <p14:creationId xmlns:p14="http://schemas.microsoft.com/office/powerpoint/2010/main" val="3340582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custDataLst>
              <p:tags r:id="rId2"/>
            </p:custDataLst>
          </p:nvPr>
        </p:nvSpPr>
        <p:spPr/>
        <p:txBody>
          <a:bodyPr/>
          <a:lstStyle/>
          <a:p>
            <a:r>
              <a:rPr lang="nl-NL" dirty="0"/>
              <a:t>Data kwaliteiten</a:t>
            </a:r>
          </a:p>
        </p:txBody>
      </p:sp>
      <p:sp>
        <p:nvSpPr>
          <p:cNvPr id="9" name="Tijdelijke aanduiding voor inhoud 8"/>
          <p:cNvSpPr>
            <a:spLocks noGrp="1"/>
          </p:cNvSpPr>
          <p:nvPr>
            <p:ph idx="1"/>
            <p:custDataLst>
              <p:tags r:id="rId3"/>
            </p:custDataLst>
          </p:nvPr>
        </p:nvSpPr>
        <p:spPr/>
        <p:txBody>
          <a:bodyPr/>
          <a:lstStyle/>
          <a:p>
            <a:pPr fontAlgn="t"/>
            <a:r>
              <a:rPr lang="nl-NL" b="1" cap="all" dirty="0"/>
              <a:t>Redelijkheid</a:t>
            </a:r>
            <a:endParaRPr lang="nl-NL" dirty="0"/>
          </a:p>
          <a:p>
            <a:pPr fontAlgn="t"/>
            <a:r>
              <a:rPr lang="nl-NL" dirty="0"/>
              <a:t>Heeft vooral betrekking op verwachtingen binnen een bepaalde operationele context. Denk bijvoorbeeld aan het accepteren van een lagere performance bij piekbelasting of aan het langer moeten wachten op een resultaat-set van gearchiveerde data-entiteiten</a:t>
            </a:r>
          </a:p>
          <a:p>
            <a:endParaRPr lang="nl-NL" dirty="0"/>
          </a:p>
        </p:txBody>
      </p:sp>
    </p:spTree>
    <p:custDataLst>
      <p:tags r:id="rId1"/>
    </p:custDataLst>
    <p:extLst>
      <p:ext uri="{BB962C8B-B14F-4D97-AF65-F5344CB8AC3E}">
        <p14:creationId xmlns:p14="http://schemas.microsoft.com/office/powerpoint/2010/main" val="2747471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custDataLst>
              <p:tags r:id="rId2"/>
            </p:custDataLst>
          </p:nvPr>
        </p:nvSpPr>
        <p:spPr/>
        <p:txBody>
          <a:bodyPr/>
          <a:lstStyle/>
          <a:p>
            <a:r>
              <a:rPr lang="nl-NL" dirty="0"/>
              <a:t>Data kwaliteiten</a:t>
            </a:r>
          </a:p>
        </p:txBody>
      </p:sp>
      <p:sp>
        <p:nvSpPr>
          <p:cNvPr id="9" name="Tijdelijke aanduiding voor inhoud 8"/>
          <p:cNvSpPr>
            <a:spLocks noGrp="1"/>
          </p:cNvSpPr>
          <p:nvPr>
            <p:ph idx="1"/>
            <p:custDataLst>
              <p:tags r:id="rId3"/>
            </p:custDataLst>
          </p:nvPr>
        </p:nvSpPr>
        <p:spPr/>
        <p:txBody>
          <a:bodyPr/>
          <a:lstStyle/>
          <a:p>
            <a:pPr fontAlgn="t"/>
            <a:r>
              <a:rPr lang="nl-NL" b="1" cap="all" dirty="0"/>
              <a:t>Referentiele integriteit</a:t>
            </a:r>
            <a:endParaRPr lang="nl-NL" dirty="0"/>
          </a:p>
          <a:p>
            <a:pPr fontAlgn="t"/>
            <a:r>
              <a:rPr lang="nl-NL" dirty="0"/>
              <a:t>Dit is de situatie waarbij verwijzingen vanuit de ene data entiteit altijd correct verwijzen naar de gerelateerde data entiteiten. Voorbeelden zijn dubbele sleutels in een dataset waardoor de gekoppelde entiteiten niet kunnen bepalen wat de ouder entiteit is. Ook </a:t>
            </a:r>
            <a:r>
              <a:rPr lang="nl-NL" dirty="0" err="1"/>
              <a:t>dangling</a:t>
            </a:r>
            <a:r>
              <a:rPr lang="nl-NL" dirty="0"/>
              <a:t> </a:t>
            </a:r>
            <a:r>
              <a:rPr lang="nl-NL" dirty="0" err="1"/>
              <a:t>references</a:t>
            </a:r>
            <a:r>
              <a:rPr lang="nl-NL" dirty="0"/>
              <a:t> of zwevende referenties waarbij de ouder niet meer bestaat hoort hiertoe</a:t>
            </a:r>
          </a:p>
          <a:p>
            <a:endParaRPr lang="nl-NL" dirty="0"/>
          </a:p>
        </p:txBody>
      </p:sp>
    </p:spTree>
    <p:custDataLst>
      <p:tags r:id="rId1"/>
    </p:custDataLst>
    <p:extLst>
      <p:ext uri="{BB962C8B-B14F-4D97-AF65-F5344CB8AC3E}">
        <p14:creationId xmlns:p14="http://schemas.microsoft.com/office/powerpoint/2010/main" val="627955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custDataLst>
              <p:tags r:id="rId2"/>
            </p:custDataLst>
          </p:nvPr>
        </p:nvSpPr>
        <p:spPr/>
        <p:txBody>
          <a:bodyPr/>
          <a:lstStyle/>
          <a:p>
            <a:r>
              <a:rPr lang="nl-NL" dirty="0"/>
              <a:t>Data kwaliteiten</a:t>
            </a:r>
          </a:p>
        </p:txBody>
      </p:sp>
      <p:sp>
        <p:nvSpPr>
          <p:cNvPr id="9" name="Tijdelijke aanduiding voor inhoud 8"/>
          <p:cNvSpPr>
            <a:spLocks noGrp="1"/>
          </p:cNvSpPr>
          <p:nvPr>
            <p:ph idx="1"/>
            <p:custDataLst>
              <p:tags r:id="rId3"/>
            </p:custDataLst>
          </p:nvPr>
        </p:nvSpPr>
        <p:spPr/>
        <p:txBody>
          <a:bodyPr/>
          <a:lstStyle/>
          <a:p>
            <a:pPr fontAlgn="t"/>
            <a:r>
              <a:rPr lang="nl-NL" b="1" cap="all" dirty="0"/>
              <a:t>Tijdigheid</a:t>
            </a:r>
            <a:endParaRPr lang="nl-NL" dirty="0"/>
          </a:p>
          <a:p>
            <a:pPr fontAlgn="t"/>
            <a:r>
              <a:rPr lang="nl-NL" dirty="0"/>
              <a:t>Is een dataset tijdig beschikbaar binnen de gestelde verwachtingen. Het is het verschil tussen het moment van behoefte en beschikbaarheid. Bijvoorbeeld het opvragen van gegevens in een KCC stelt hoge eisen. Vijf minuten wachten op een response van de gegevensopslag is dan niet acceptabel.</a:t>
            </a:r>
          </a:p>
          <a:p>
            <a:endParaRPr lang="nl-NL" dirty="0"/>
          </a:p>
        </p:txBody>
      </p:sp>
    </p:spTree>
    <p:custDataLst>
      <p:tags r:id="rId1"/>
    </p:custDataLst>
    <p:extLst>
      <p:ext uri="{BB962C8B-B14F-4D97-AF65-F5344CB8AC3E}">
        <p14:creationId xmlns:p14="http://schemas.microsoft.com/office/powerpoint/2010/main" val="2670427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custDataLst>
              <p:tags r:id="rId2"/>
            </p:custDataLst>
          </p:nvPr>
        </p:nvSpPr>
        <p:spPr/>
        <p:txBody>
          <a:bodyPr/>
          <a:lstStyle/>
          <a:p>
            <a:r>
              <a:rPr lang="nl-NL" dirty="0"/>
              <a:t>Data kwaliteiten</a:t>
            </a:r>
          </a:p>
        </p:txBody>
      </p:sp>
      <p:sp>
        <p:nvSpPr>
          <p:cNvPr id="9" name="Tijdelijke aanduiding voor inhoud 8"/>
          <p:cNvSpPr>
            <a:spLocks noGrp="1"/>
          </p:cNvSpPr>
          <p:nvPr>
            <p:ph idx="1"/>
            <p:custDataLst>
              <p:tags r:id="rId3"/>
            </p:custDataLst>
          </p:nvPr>
        </p:nvSpPr>
        <p:spPr/>
        <p:txBody>
          <a:bodyPr/>
          <a:lstStyle/>
          <a:p>
            <a:pPr fontAlgn="t"/>
            <a:r>
              <a:rPr lang="nl-NL" b="1" cap="all" dirty="0"/>
              <a:t>Uniekheid</a:t>
            </a:r>
            <a:endParaRPr lang="nl-NL" dirty="0"/>
          </a:p>
          <a:p>
            <a:pPr fontAlgn="t"/>
            <a:r>
              <a:rPr lang="nl-NL" dirty="0"/>
              <a:t>Uniekheid van een data entiteit is gericht op het feit dat er geen andere entiteiten zijn met dezelfde gegevens. Voorbeeld uit de praktijk was een tweeling met dezelfde voorletters, achternaam en geboortedatum. Het onderscheid was daardoor niet te maken door een te lage uniekheid. Toevoeging van de roepnaam bewerkstelligde dit wel.</a:t>
            </a:r>
          </a:p>
          <a:p>
            <a:endParaRPr lang="nl-NL" dirty="0"/>
          </a:p>
        </p:txBody>
      </p:sp>
    </p:spTree>
    <p:custDataLst>
      <p:tags r:id="rId1"/>
    </p:custDataLst>
    <p:extLst>
      <p:ext uri="{BB962C8B-B14F-4D97-AF65-F5344CB8AC3E}">
        <p14:creationId xmlns:p14="http://schemas.microsoft.com/office/powerpoint/2010/main" val="2438523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custDataLst>
              <p:tags r:id="rId2"/>
            </p:custDataLst>
          </p:nvPr>
        </p:nvSpPr>
        <p:spPr/>
        <p:txBody>
          <a:bodyPr/>
          <a:lstStyle/>
          <a:p>
            <a:r>
              <a:rPr lang="nl-NL" dirty="0"/>
              <a:t>Data kwaliteiten</a:t>
            </a:r>
          </a:p>
        </p:txBody>
      </p:sp>
      <p:sp>
        <p:nvSpPr>
          <p:cNvPr id="9" name="Tijdelijke aanduiding voor inhoud 8"/>
          <p:cNvSpPr>
            <a:spLocks noGrp="1"/>
          </p:cNvSpPr>
          <p:nvPr>
            <p:ph idx="1"/>
            <p:custDataLst>
              <p:tags r:id="rId3"/>
            </p:custDataLst>
          </p:nvPr>
        </p:nvSpPr>
        <p:spPr/>
        <p:txBody>
          <a:bodyPr/>
          <a:lstStyle/>
          <a:p>
            <a:pPr fontAlgn="t"/>
            <a:r>
              <a:rPr lang="nl-NL" b="1" cap="all" dirty="0"/>
              <a:t>Validiteit</a:t>
            </a:r>
            <a:endParaRPr lang="nl-NL" dirty="0"/>
          </a:p>
          <a:p>
            <a:pPr fontAlgn="t"/>
            <a:r>
              <a:rPr lang="nl-NL" dirty="0"/>
              <a:t>Dit is de mate waarin een data entiteit bij opslag en uitwisseling voldoet aan het gewenste formaat. Denk hierbij bijvoorbeeld aan het domein maar ook het datatype van de attributen van een data entiteit. Binnen ketenuitwisseling is dit bijvoorbeeld van het grootste belang. Men wil niet dat aan het einde van de keten blijkt dat de gegevens niet valide zijn. Dit dient in een vroeg stadium geconstateerd te worden. Iedereen kent de voorbeelden uit het verleden waarbij bij </a:t>
            </a:r>
            <a:r>
              <a:rPr lang="nl-NL" dirty="0" err="1"/>
              <a:t>webapplicaties</a:t>
            </a:r>
            <a:r>
              <a:rPr lang="nl-NL" dirty="0"/>
              <a:t> na verzenden een melding van invalide data terugkwam zonder verdere toelichting</a:t>
            </a:r>
          </a:p>
          <a:p>
            <a:endParaRPr lang="nl-NL" dirty="0"/>
          </a:p>
        </p:txBody>
      </p:sp>
    </p:spTree>
    <p:custDataLst>
      <p:tags r:id="rId1"/>
    </p:custDataLst>
    <p:extLst>
      <p:ext uri="{BB962C8B-B14F-4D97-AF65-F5344CB8AC3E}">
        <p14:creationId xmlns:p14="http://schemas.microsoft.com/office/powerpoint/2010/main" val="456450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0000"/>
            <a:lum/>
          </a:blip>
          <a:srcRect/>
          <a:stretch>
            <a:fillRect t="5000" b="-4000"/>
          </a:stretch>
        </a:blipFill>
        <a:effectLst/>
      </p:bgPr>
    </p:bg>
    <p:spTree>
      <p:nvGrpSpPr>
        <p:cNvPr id="1" name=""/>
        <p:cNvGrpSpPr/>
        <p:nvPr/>
      </p:nvGrpSpPr>
      <p:grpSpPr>
        <a:xfrm>
          <a:off x="0" y="0"/>
          <a:ext cx="0" cy="0"/>
          <a:chOff x="0" y="0"/>
          <a:chExt cx="0" cy="0"/>
        </a:xfrm>
      </p:grpSpPr>
      <p:sp>
        <p:nvSpPr>
          <p:cNvPr id="4" name="Titel 3"/>
          <p:cNvSpPr>
            <a:spLocks noGrp="1"/>
          </p:cNvSpPr>
          <p:nvPr>
            <p:ph type="title"/>
            <p:custDataLst>
              <p:tags r:id="rId1"/>
            </p:custDataLst>
          </p:nvPr>
        </p:nvSpPr>
        <p:spPr/>
        <p:txBody>
          <a:bodyPr/>
          <a:lstStyle/>
          <a:p>
            <a:r>
              <a:rPr lang="nl-NL" dirty="0"/>
              <a:t>Agenda</a:t>
            </a:r>
          </a:p>
        </p:txBody>
      </p:sp>
      <p:sp>
        <p:nvSpPr>
          <p:cNvPr id="5" name="Tijdelijke aanduiding voor inhoud 4"/>
          <p:cNvSpPr>
            <a:spLocks noGrp="1"/>
          </p:cNvSpPr>
          <p:nvPr>
            <p:ph idx="1"/>
            <p:custDataLst>
              <p:tags r:id="rId2"/>
            </p:custDataLst>
          </p:nvPr>
        </p:nvSpPr>
        <p:spPr/>
        <p:txBody>
          <a:bodyPr/>
          <a:lstStyle/>
          <a:p>
            <a:pPr marL="342900" indent="-342900"/>
            <a:r>
              <a:rPr lang="nl-NL" dirty="0"/>
              <a:t>Achtergrondinformatie </a:t>
            </a:r>
            <a:r>
              <a:rPr lang="nl-NL" dirty="0" err="1"/>
              <a:t>DaMa</a:t>
            </a:r>
            <a:r>
              <a:rPr lang="nl-NL" dirty="0"/>
              <a:t> processtappen en datakwaliteiten</a:t>
            </a:r>
          </a:p>
          <a:p>
            <a:pPr marL="342900" indent="-342900"/>
            <a:r>
              <a:rPr lang="nl-NL" dirty="0"/>
              <a:t>Inventarisatie relevante processen </a:t>
            </a:r>
          </a:p>
          <a:p>
            <a:pPr marL="342900" indent="-342900"/>
            <a:r>
              <a:rPr lang="nl-NL" dirty="0"/>
              <a:t>Inventarisatie relevante kwaliteiten</a:t>
            </a:r>
          </a:p>
          <a:p>
            <a:pPr marL="342900" indent="-342900"/>
            <a:r>
              <a:rPr lang="nl-NL" dirty="0"/>
              <a:t>Relevantie </a:t>
            </a:r>
            <a:r>
              <a:rPr lang="nl-NL"/>
              <a:t>voor werkveld</a:t>
            </a:r>
            <a:endParaRPr lang="nl-NL" dirty="0"/>
          </a:p>
          <a:p>
            <a:pPr marL="342900" indent="-342900"/>
            <a:r>
              <a:rPr lang="nl-NL" dirty="0"/>
              <a:t>Vervolgacties</a:t>
            </a:r>
          </a:p>
          <a:p>
            <a:pPr marL="342900" indent="-342900"/>
            <a:endParaRPr lang="nl-NL" dirty="0"/>
          </a:p>
          <a:p>
            <a:pPr marL="342900" indent="-342900"/>
            <a:endParaRPr lang="nl-NL" dirty="0"/>
          </a:p>
        </p:txBody>
      </p:sp>
    </p:spTree>
    <p:extLst>
      <p:ext uri="{BB962C8B-B14F-4D97-AF65-F5344CB8AC3E}">
        <p14:creationId xmlns:p14="http://schemas.microsoft.com/office/powerpoint/2010/main" val="1189056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2"/>
            </p:custDataLst>
          </p:nvPr>
        </p:nvSpPr>
        <p:spPr/>
        <p:txBody>
          <a:bodyPr>
            <a:normAutofit/>
          </a:bodyPr>
          <a:lstStyle/>
          <a:p>
            <a:r>
              <a:rPr lang="nl-NL" sz="3200" dirty="0"/>
              <a:t>Voor en nadelen van kwaliteiten</a:t>
            </a:r>
          </a:p>
        </p:txBody>
      </p:sp>
      <p:sp>
        <p:nvSpPr>
          <p:cNvPr id="3" name="Tijdelijke aanduiding voor tekst 2"/>
          <p:cNvSpPr>
            <a:spLocks noGrp="1"/>
          </p:cNvSpPr>
          <p:nvPr>
            <p:ph type="body" idx="1"/>
            <p:custDataLst>
              <p:tags r:id="rId3"/>
            </p:custDataLst>
          </p:nvPr>
        </p:nvSpPr>
        <p:spPr/>
        <p:txBody>
          <a:bodyPr/>
          <a:lstStyle/>
          <a:p>
            <a:r>
              <a:rPr lang="nl-NL" dirty="0"/>
              <a:t>Voordelen</a:t>
            </a:r>
          </a:p>
        </p:txBody>
      </p:sp>
      <p:sp>
        <p:nvSpPr>
          <p:cNvPr id="4" name="Tijdelijke aanduiding voor inhoud 3"/>
          <p:cNvSpPr>
            <a:spLocks noGrp="1"/>
          </p:cNvSpPr>
          <p:nvPr>
            <p:ph sz="half" idx="2"/>
            <p:custDataLst>
              <p:tags r:id="rId4"/>
            </p:custDataLst>
          </p:nvPr>
        </p:nvSpPr>
        <p:spPr/>
        <p:txBody>
          <a:bodyPr>
            <a:normAutofit/>
          </a:bodyPr>
          <a:lstStyle/>
          <a:p>
            <a:r>
              <a:rPr lang="nl-NL" dirty="0"/>
              <a:t>Kwantificeerbaar</a:t>
            </a:r>
          </a:p>
          <a:p>
            <a:r>
              <a:rPr lang="nl-NL" dirty="0"/>
              <a:t>Grote mate van genericiteit</a:t>
            </a:r>
          </a:p>
          <a:p>
            <a:r>
              <a:rPr lang="nl-NL" dirty="0"/>
              <a:t>Goed inzetbaar naast functioneel beschrijven bij aanbesteden</a:t>
            </a:r>
          </a:p>
          <a:p>
            <a:endParaRPr lang="nl-NL" dirty="0"/>
          </a:p>
        </p:txBody>
      </p:sp>
      <p:sp>
        <p:nvSpPr>
          <p:cNvPr id="5" name="Tijdelijke aanduiding voor tekst 4"/>
          <p:cNvSpPr>
            <a:spLocks noGrp="1"/>
          </p:cNvSpPr>
          <p:nvPr>
            <p:ph type="body" sz="quarter" idx="3"/>
            <p:custDataLst>
              <p:tags r:id="rId5"/>
            </p:custDataLst>
          </p:nvPr>
        </p:nvSpPr>
        <p:spPr/>
        <p:txBody>
          <a:bodyPr/>
          <a:lstStyle/>
          <a:p>
            <a:r>
              <a:rPr lang="nl-NL" dirty="0"/>
              <a:t>Nadelen</a:t>
            </a:r>
          </a:p>
        </p:txBody>
      </p:sp>
      <p:sp>
        <p:nvSpPr>
          <p:cNvPr id="6" name="Tijdelijke aanduiding voor inhoud 5"/>
          <p:cNvSpPr>
            <a:spLocks noGrp="1"/>
          </p:cNvSpPr>
          <p:nvPr>
            <p:ph sz="quarter" idx="4"/>
            <p:custDataLst>
              <p:tags r:id="rId6"/>
            </p:custDataLst>
          </p:nvPr>
        </p:nvSpPr>
        <p:spPr/>
        <p:txBody>
          <a:bodyPr>
            <a:normAutofit/>
          </a:bodyPr>
          <a:lstStyle/>
          <a:p>
            <a:r>
              <a:rPr lang="nl-NL" dirty="0"/>
              <a:t>Consistente- en gekwantificeerde kwaliteiten opstellen is moeilijk</a:t>
            </a:r>
          </a:p>
          <a:p>
            <a:r>
              <a:rPr lang="nl-NL" dirty="0"/>
              <a:t>Beheer</a:t>
            </a:r>
          </a:p>
          <a:p>
            <a:r>
              <a:rPr lang="nl-NL" dirty="0"/>
              <a:t>Hoe sturen met kwaliteiten</a:t>
            </a:r>
          </a:p>
        </p:txBody>
      </p:sp>
      <p:sp>
        <p:nvSpPr>
          <p:cNvPr id="9" name="Tijdelijke aanduiding voor datum 8"/>
          <p:cNvSpPr>
            <a:spLocks noGrp="1"/>
          </p:cNvSpPr>
          <p:nvPr>
            <p:ph type="dt" sz="half" idx="10"/>
          </p:nvPr>
        </p:nvSpPr>
        <p:spPr/>
        <p:txBody>
          <a:bodyPr/>
          <a:lstStyle/>
          <a:p>
            <a:fld id="{11BD8D47-235B-447D-8DF0-C98C0DA402D4}" type="datetime1">
              <a:rPr lang="nl-NL" smtClean="0"/>
              <a:t>10-2-2017</a:t>
            </a:fld>
            <a:endParaRPr lang="nl-NL"/>
          </a:p>
        </p:txBody>
      </p:sp>
    </p:spTree>
    <p:custDataLst>
      <p:tags r:id="rId1"/>
    </p:custDataLst>
    <p:extLst>
      <p:ext uri="{BB962C8B-B14F-4D97-AF65-F5344CB8AC3E}">
        <p14:creationId xmlns:p14="http://schemas.microsoft.com/office/powerpoint/2010/main" val="3100135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2"/>
            </p:custDataLst>
          </p:nvPr>
        </p:nvSpPr>
        <p:spPr/>
        <p:txBody>
          <a:bodyPr/>
          <a:lstStyle/>
          <a:p>
            <a:r>
              <a:rPr lang="en-GB" dirty="0"/>
              <a:t>Workshop </a:t>
            </a:r>
            <a:r>
              <a:rPr lang="en-GB" dirty="0" err="1"/>
              <a:t>inventarisatie</a:t>
            </a:r>
            <a:endParaRPr lang="en-GB" dirty="0"/>
          </a:p>
        </p:txBody>
      </p:sp>
      <p:sp>
        <p:nvSpPr>
          <p:cNvPr id="3" name="Tijdelijke aanduiding voor inhoud 2"/>
          <p:cNvSpPr>
            <a:spLocks noGrp="1"/>
          </p:cNvSpPr>
          <p:nvPr>
            <p:ph idx="1"/>
            <p:custDataLst>
              <p:tags r:id="rId3"/>
            </p:custDataLst>
          </p:nvPr>
        </p:nvSpPr>
        <p:spPr/>
        <p:txBody>
          <a:bodyPr/>
          <a:lstStyle/>
          <a:p>
            <a:pPr marL="342900" indent="-342900"/>
            <a:r>
              <a:rPr lang="en-GB" dirty="0" err="1"/>
              <a:t>Welke</a:t>
            </a:r>
            <a:r>
              <a:rPr lang="en-GB" dirty="0"/>
              <a:t> data </a:t>
            </a:r>
            <a:r>
              <a:rPr lang="en-GB" dirty="0" err="1"/>
              <a:t>kwaliteiten</a:t>
            </a:r>
            <a:r>
              <a:rPr lang="en-GB" dirty="0"/>
              <a:t> </a:t>
            </a:r>
            <a:r>
              <a:rPr lang="en-GB" dirty="0" err="1"/>
              <a:t>zijn</a:t>
            </a:r>
            <a:r>
              <a:rPr lang="en-GB" dirty="0"/>
              <a:t> relevant </a:t>
            </a:r>
            <a:r>
              <a:rPr lang="en-GB" dirty="0" err="1"/>
              <a:t>voor</a:t>
            </a:r>
            <a:r>
              <a:rPr lang="en-GB" dirty="0"/>
              <a:t> je </a:t>
            </a:r>
            <a:r>
              <a:rPr lang="en-GB" dirty="0" err="1"/>
              <a:t>huidige</a:t>
            </a:r>
            <a:r>
              <a:rPr lang="en-GB" dirty="0"/>
              <a:t> </a:t>
            </a:r>
            <a:r>
              <a:rPr lang="en-GB" dirty="0" err="1"/>
              <a:t>werkveld</a:t>
            </a:r>
            <a:r>
              <a:rPr lang="en-GB" dirty="0"/>
              <a:t>?</a:t>
            </a:r>
          </a:p>
          <a:p>
            <a:pPr marL="342900" indent="-342900"/>
            <a:r>
              <a:rPr lang="en-GB" dirty="0"/>
              <a:t>Wat is de score van </a:t>
            </a:r>
            <a:r>
              <a:rPr lang="en-GB" dirty="0" err="1"/>
              <a:t>deze</a:t>
            </a:r>
            <a:r>
              <a:rPr lang="en-GB" dirty="0"/>
              <a:t> </a:t>
            </a:r>
            <a:r>
              <a:rPr lang="en-GB" dirty="0" err="1"/>
              <a:t>kwaliteiten</a:t>
            </a:r>
            <a:r>
              <a:rPr lang="en-GB" dirty="0"/>
              <a:t> in de </a:t>
            </a:r>
            <a:r>
              <a:rPr lang="en-GB" dirty="0" err="1"/>
              <a:t>huidige</a:t>
            </a:r>
            <a:r>
              <a:rPr lang="en-GB" dirty="0"/>
              <a:t> </a:t>
            </a:r>
            <a:r>
              <a:rPr lang="en-GB" dirty="0" err="1"/>
              <a:t>situatie</a:t>
            </a:r>
            <a:endParaRPr lang="en-GB" dirty="0"/>
          </a:p>
          <a:p>
            <a:pPr marL="342900" indent="-342900"/>
            <a:r>
              <a:rPr lang="en-GB" dirty="0"/>
              <a:t>Wat is de </a:t>
            </a:r>
            <a:r>
              <a:rPr lang="en-GB" dirty="0" err="1"/>
              <a:t>gewenste</a:t>
            </a:r>
            <a:r>
              <a:rPr lang="en-GB" dirty="0"/>
              <a:t> score </a:t>
            </a:r>
            <a:r>
              <a:rPr lang="en-GB" dirty="0" err="1"/>
              <a:t>voor</a:t>
            </a:r>
            <a:r>
              <a:rPr lang="en-GB" dirty="0"/>
              <a:t> </a:t>
            </a:r>
            <a:r>
              <a:rPr lang="en-GB" dirty="0" err="1"/>
              <a:t>deze</a:t>
            </a:r>
            <a:r>
              <a:rPr lang="en-GB" dirty="0"/>
              <a:t> </a:t>
            </a:r>
            <a:r>
              <a:rPr lang="en-GB" dirty="0" err="1"/>
              <a:t>kwaliteiten</a:t>
            </a:r>
            <a:endParaRPr lang="en-GB" dirty="0"/>
          </a:p>
          <a:p>
            <a:pPr marL="342900" indent="-342900"/>
            <a:r>
              <a:rPr lang="en-GB" dirty="0"/>
              <a:t>Wat </a:t>
            </a:r>
            <a:r>
              <a:rPr lang="en-GB" dirty="0" err="1"/>
              <a:t>zijn</a:t>
            </a:r>
            <a:r>
              <a:rPr lang="en-GB" dirty="0"/>
              <a:t> </a:t>
            </a:r>
            <a:r>
              <a:rPr lang="en-GB" dirty="0" err="1"/>
              <a:t>maatregelen</a:t>
            </a:r>
            <a:r>
              <a:rPr lang="en-GB" dirty="0"/>
              <a:t> </a:t>
            </a:r>
            <a:r>
              <a:rPr lang="en-GB" dirty="0" err="1"/>
              <a:t>als</a:t>
            </a:r>
            <a:r>
              <a:rPr lang="en-GB" dirty="0"/>
              <a:t> </a:t>
            </a:r>
            <a:r>
              <a:rPr lang="en-GB" dirty="0" err="1"/>
              <a:t>er</a:t>
            </a:r>
            <a:r>
              <a:rPr lang="en-GB" dirty="0"/>
              <a:t> </a:t>
            </a:r>
            <a:r>
              <a:rPr lang="en-GB" dirty="0" err="1"/>
              <a:t>verschillen</a:t>
            </a:r>
            <a:r>
              <a:rPr lang="en-GB" dirty="0"/>
              <a:t> </a:t>
            </a:r>
            <a:r>
              <a:rPr lang="en-GB" dirty="0" err="1"/>
              <a:t>zijn</a:t>
            </a:r>
            <a:r>
              <a:rPr lang="en-GB" dirty="0"/>
              <a:t> </a:t>
            </a:r>
            <a:r>
              <a:rPr lang="en-GB" dirty="0" err="1"/>
              <a:t>tussen</a:t>
            </a:r>
            <a:r>
              <a:rPr lang="en-GB" dirty="0"/>
              <a:t> de </a:t>
            </a:r>
            <a:r>
              <a:rPr lang="en-GB" dirty="0" err="1"/>
              <a:t>voorgaande</a:t>
            </a:r>
            <a:r>
              <a:rPr lang="en-GB" dirty="0"/>
              <a:t> </a:t>
            </a:r>
            <a:r>
              <a:rPr lang="en-GB" dirty="0" err="1"/>
              <a:t>vragen</a:t>
            </a:r>
            <a:endParaRPr lang="en-GB" dirty="0"/>
          </a:p>
          <a:p>
            <a:pPr marL="342900" indent="-342900"/>
            <a:endParaRPr lang="en-GB" dirty="0"/>
          </a:p>
        </p:txBody>
      </p:sp>
    </p:spTree>
    <p:custDataLst>
      <p:tags r:id="rId1"/>
    </p:custDataLst>
    <p:extLst>
      <p:ext uri="{BB962C8B-B14F-4D97-AF65-F5344CB8AC3E}">
        <p14:creationId xmlns:p14="http://schemas.microsoft.com/office/powerpoint/2010/main" val="2000691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2"/>
            </p:custDataLst>
          </p:nvPr>
        </p:nvSpPr>
        <p:spPr>
          <a:xfrm>
            <a:off x="2135560" y="188640"/>
            <a:ext cx="7886700" cy="543594"/>
          </a:xfrm>
        </p:spPr>
        <p:txBody>
          <a:bodyPr>
            <a:normAutofit fontScale="90000"/>
          </a:bodyPr>
          <a:lstStyle/>
          <a:p>
            <a:r>
              <a:rPr lang="nl-NL" dirty="0" err="1"/>
              <a:t>Dama</a:t>
            </a:r>
            <a:r>
              <a:rPr lang="nl-NL" dirty="0"/>
              <a:t> kwaliteiten en relevantie</a:t>
            </a:r>
          </a:p>
        </p:txBody>
      </p:sp>
      <p:graphicFrame>
        <p:nvGraphicFramePr>
          <p:cNvPr id="4" name="Tijdelijke aanduiding voor inhoud 3"/>
          <p:cNvGraphicFramePr>
            <a:graphicFrameLocks noGrp="1"/>
          </p:cNvGraphicFramePr>
          <p:nvPr>
            <p:ph idx="1"/>
            <p:custDataLst>
              <p:tags r:id="rId3"/>
            </p:custDataLst>
            <p:extLst/>
          </p:nvPr>
        </p:nvGraphicFramePr>
        <p:xfrm>
          <a:off x="1847529" y="1268760"/>
          <a:ext cx="8352929" cy="4903650"/>
        </p:xfrm>
        <a:graphic>
          <a:graphicData uri="http://schemas.openxmlformats.org/drawingml/2006/table">
            <a:tbl>
              <a:tblPr firstRow="1" firstCol="1" bandRow="1">
                <a:tableStyleId>{5C22544A-7EE6-4342-B048-85BDC9FD1C3A}</a:tableStyleId>
              </a:tblPr>
              <a:tblGrid>
                <a:gridCol w="1636141">
                  <a:extLst>
                    <a:ext uri="{9D8B030D-6E8A-4147-A177-3AD203B41FA5}">
                      <a16:colId xmlns:a16="http://schemas.microsoft.com/office/drawing/2014/main" val="20000"/>
                    </a:ext>
                  </a:extLst>
                </a:gridCol>
                <a:gridCol w="3358394">
                  <a:extLst>
                    <a:ext uri="{9D8B030D-6E8A-4147-A177-3AD203B41FA5}">
                      <a16:colId xmlns:a16="http://schemas.microsoft.com/office/drawing/2014/main" val="20001"/>
                    </a:ext>
                  </a:extLst>
                </a:gridCol>
                <a:gridCol w="3358394">
                  <a:extLst>
                    <a:ext uri="{9D8B030D-6E8A-4147-A177-3AD203B41FA5}">
                      <a16:colId xmlns:a16="http://schemas.microsoft.com/office/drawing/2014/main" val="20002"/>
                    </a:ext>
                  </a:extLst>
                </a:gridCol>
              </a:tblGrid>
              <a:tr h="0">
                <a:tc>
                  <a:txBody>
                    <a:bodyPr/>
                    <a:lstStyle/>
                    <a:p>
                      <a:pPr>
                        <a:lnSpc>
                          <a:spcPct val="110000"/>
                        </a:lnSpc>
                        <a:spcAft>
                          <a:spcPts val="0"/>
                        </a:spcAft>
                      </a:pPr>
                      <a:r>
                        <a:rPr lang="nl-NL" sz="1000" cap="all" dirty="0">
                          <a:effectLst/>
                        </a:rPr>
                        <a:t>Omschrijving</a:t>
                      </a:r>
                      <a:endParaRPr lang="nl-NL" sz="10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r>
                        <a:rPr lang="nl-NL" sz="1000" cap="all" dirty="0">
                          <a:effectLst/>
                        </a:rPr>
                        <a:t>As Is</a:t>
                      </a:r>
                      <a:endParaRPr lang="nl-NL" sz="10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r>
                        <a:rPr lang="nl-NL" sz="1000" dirty="0" err="1">
                          <a:effectLst/>
                          <a:latin typeface="Cambria" panose="02040503050406030204" pitchFamily="18" charset="0"/>
                          <a:ea typeface="Calibri" panose="020F0502020204030204" pitchFamily="34" charset="0"/>
                          <a:cs typeface="Times New Roman" panose="02020603050405020304" pitchFamily="18" charset="0"/>
                        </a:rPr>
                        <a:t>ToBe</a:t>
                      </a:r>
                      <a:endParaRPr lang="nl-NL" sz="10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extLst>
                  <a:ext uri="{0D108BD9-81ED-4DB2-BD59-A6C34878D82A}">
                    <a16:rowId xmlns:a16="http://schemas.microsoft.com/office/drawing/2014/main" val="10000"/>
                  </a:ext>
                </a:extLst>
              </a:tr>
              <a:tr h="428057">
                <a:tc>
                  <a:txBody>
                    <a:bodyPr/>
                    <a:lstStyle/>
                    <a:p>
                      <a:pPr>
                        <a:lnSpc>
                          <a:spcPct val="110000"/>
                        </a:lnSpc>
                        <a:spcAft>
                          <a:spcPts val="0"/>
                        </a:spcAft>
                      </a:pPr>
                      <a:r>
                        <a:rPr lang="nl-NL" sz="1000" cap="all">
                          <a:effectLst/>
                        </a:rPr>
                        <a:t>Accuraatheid</a:t>
                      </a:r>
                      <a:endParaRPr lang="nl-NL" sz="100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0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0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extLst>
                  <a:ext uri="{0D108BD9-81ED-4DB2-BD59-A6C34878D82A}">
                    <a16:rowId xmlns:a16="http://schemas.microsoft.com/office/drawing/2014/main" val="10001"/>
                  </a:ext>
                </a:extLst>
              </a:tr>
              <a:tr h="428057">
                <a:tc>
                  <a:txBody>
                    <a:bodyPr/>
                    <a:lstStyle/>
                    <a:p>
                      <a:pPr>
                        <a:lnSpc>
                          <a:spcPct val="110000"/>
                        </a:lnSpc>
                        <a:spcAft>
                          <a:spcPts val="0"/>
                        </a:spcAft>
                      </a:pPr>
                      <a:r>
                        <a:rPr lang="nl-NL" sz="1000" cap="all" dirty="0">
                          <a:effectLst/>
                        </a:rPr>
                        <a:t>Compleetheid</a:t>
                      </a:r>
                      <a:endParaRPr lang="nl-NL" sz="10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0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0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extLst>
                  <a:ext uri="{0D108BD9-81ED-4DB2-BD59-A6C34878D82A}">
                    <a16:rowId xmlns:a16="http://schemas.microsoft.com/office/drawing/2014/main" val="10002"/>
                  </a:ext>
                </a:extLst>
              </a:tr>
              <a:tr h="428057">
                <a:tc>
                  <a:txBody>
                    <a:bodyPr/>
                    <a:lstStyle/>
                    <a:p>
                      <a:pPr>
                        <a:lnSpc>
                          <a:spcPct val="110000"/>
                        </a:lnSpc>
                        <a:spcAft>
                          <a:spcPts val="0"/>
                        </a:spcAft>
                      </a:pPr>
                      <a:r>
                        <a:rPr lang="nl-NL" sz="1000" cap="all">
                          <a:effectLst/>
                        </a:rPr>
                        <a:t>Consistentie</a:t>
                      </a:r>
                      <a:endParaRPr lang="nl-NL" sz="100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0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0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extLst>
                  <a:ext uri="{0D108BD9-81ED-4DB2-BD59-A6C34878D82A}">
                    <a16:rowId xmlns:a16="http://schemas.microsoft.com/office/drawing/2014/main" val="10003"/>
                  </a:ext>
                </a:extLst>
              </a:tr>
              <a:tr h="282657">
                <a:tc>
                  <a:txBody>
                    <a:bodyPr/>
                    <a:lstStyle/>
                    <a:p>
                      <a:pPr>
                        <a:lnSpc>
                          <a:spcPct val="110000"/>
                        </a:lnSpc>
                        <a:spcAft>
                          <a:spcPts val="0"/>
                        </a:spcAft>
                      </a:pPr>
                      <a:r>
                        <a:rPr lang="nl-NL" sz="1000" cap="all">
                          <a:effectLst/>
                        </a:rPr>
                        <a:t>Actualiteit</a:t>
                      </a:r>
                      <a:endParaRPr lang="nl-NL" sz="100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0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0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extLst>
                  <a:ext uri="{0D108BD9-81ED-4DB2-BD59-A6C34878D82A}">
                    <a16:rowId xmlns:a16="http://schemas.microsoft.com/office/drawing/2014/main" val="10004"/>
                  </a:ext>
                </a:extLst>
              </a:tr>
              <a:tr h="428057">
                <a:tc>
                  <a:txBody>
                    <a:bodyPr/>
                    <a:lstStyle/>
                    <a:p>
                      <a:pPr>
                        <a:lnSpc>
                          <a:spcPct val="110000"/>
                        </a:lnSpc>
                        <a:spcAft>
                          <a:spcPts val="0"/>
                        </a:spcAft>
                      </a:pPr>
                      <a:r>
                        <a:rPr lang="nl-NL" sz="1000" cap="all">
                          <a:effectLst/>
                        </a:rPr>
                        <a:t>Precisie</a:t>
                      </a:r>
                      <a:endParaRPr lang="nl-NL" sz="100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0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0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extLst>
                  <a:ext uri="{0D108BD9-81ED-4DB2-BD59-A6C34878D82A}">
                    <a16:rowId xmlns:a16="http://schemas.microsoft.com/office/drawing/2014/main" val="10005"/>
                  </a:ext>
                </a:extLst>
              </a:tr>
              <a:tr h="428057">
                <a:tc>
                  <a:txBody>
                    <a:bodyPr/>
                    <a:lstStyle/>
                    <a:p>
                      <a:pPr>
                        <a:lnSpc>
                          <a:spcPct val="110000"/>
                        </a:lnSpc>
                        <a:spcAft>
                          <a:spcPts val="0"/>
                        </a:spcAft>
                      </a:pPr>
                      <a:r>
                        <a:rPr lang="nl-NL" sz="1000" cap="all">
                          <a:effectLst/>
                        </a:rPr>
                        <a:t>Privacy</a:t>
                      </a:r>
                      <a:endParaRPr lang="nl-NL" sz="100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0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0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extLst>
                  <a:ext uri="{0D108BD9-81ED-4DB2-BD59-A6C34878D82A}">
                    <a16:rowId xmlns:a16="http://schemas.microsoft.com/office/drawing/2014/main" val="10006"/>
                  </a:ext>
                </a:extLst>
              </a:tr>
              <a:tr h="344070">
                <a:tc>
                  <a:txBody>
                    <a:bodyPr/>
                    <a:lstStyle/>
                    <a:p>
                      <a:pPr>
                        <a:lnSpc>
                          <a:spcPct val="110000"/>
                        </a:lnSpc>
                        <a:spcAft>
                          <a:spcPts val="0"/>
                        </a:spcAft>
                      </a:pPr>
                      <a:r>
                        <a:rPr lang="nl-NL" sz="1000" cap="all">
                          <a:effectLst/>
                        </a:rPr>
                        <a:t>Redelijkheid</a:t>
                      </a:r>
                      <a:endParaRPr lang="nl-NL" sz="100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0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0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extLst>
                  <a:ext uri="{0D108BD9-81ED-4DB2-BD59-A6C34878D82A}">
                    <a16:rowId xmlns:a16="http://schemas.microsoft.com/office/drawing/2014/main" val="10007"/>
                  </a:ext>
                </a:extLst>
              </a:tr>
              <a:tr h="430086">
                <a:tc>
                  <a:txBody>
                    <a:bodyPr/>
                    <a:lstStyle/>
                    <a:p>
                      <a:pPr>
                        <a:lnSpc>
                          <a:spcPct val="110000"/>
                        </a:lnSpc>
                        <a:spcAft>
                          <a:spcPts val="0"/>
                        </a:spcAft>
                      </a:pPr>
                      <a:r>
                        <a:rPr lang="nl-NL" sz="1000" cap="all">
                          <a:effectLst/>
                        </a:rPr>
                        <a:t>Referentiele integriteit</a:t>
                      </a:r>
                      <a:endParaRPr lang="nl-NL" sz="100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0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0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extLst>
                  <a:ext uri="{0D108BD9-81ED-4DB2-BD59-A6C34878D82A}">
                    <a16:rowId xmlns:a16="http://schemas.microsoft.com/office/drawing/2014/main" val="10008"/>
                  </a:ext>
                </a:extLst>
              </a:tr>
              <a:tr h="430086">
                <a:tc>
                  <a:txBody>
                    <a:bodyPr/>
                    <a:lstStyle/>
                    <a:p>
                      <a:pPr>
                        <a:lnSpc>
                          <a:spcPct val="110000"/>
                        </a:lnSpc>
                        <a:spcAft>
                          <a:spcPts val="0"/>
                        </a:spcAft>
                      </a:pPr>
                      <a:r>
                        <a:rPr lang="nl-NL" sz="1000" cap="all">
                          <a:effectLst/>
                        </a:rPr>
                        <a:t>Tijdigheid</a:t>
                      </a:r>
                      <a:endParaRPr lang="nl-NL" sz="100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0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0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extLst>
                  <a:ext uri="{0D108BD9-81ED-4DB2-BD59-A6C34878D82A}">
                    <a16:rowId xmlns:a16="http://schemas.microsoft.com/office/drawing/2014/main" val="10009"/>
                  </a:ext>
                </a:extLst>
              </a:tr>
              <a:tr h="430086">
                <a:tc>
                  <a:txBody>
                    <a:bodyPr/>
                    <a:lstStyle/>
                    <a:p>
                      <a:pPr>
                        <a:lnSpc>
                          <a:spcPct val="110000"/>
                        </a:lnSpc>
                        <a:spcAft>
                          <a:spcPts val="0"/>
                        </a:spcAft>
                      </a:pPr>
                      <a:r>
                        <a:rPr lang="nl-NL" sz="1000" cap="all">
                          <a:effectLst/>
                        </a:rPr>
                        <a:t>Uniekheid</a:t>
                      </a:r>
                      <a:endParaRPr lang="nl-NL" sz="100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0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0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extLst>
                  <a:ext uri="{0D108BD9-81ED-4DB2-BD59-A6C34878D82A}">
                    <a16:rowId xmlns:a16="http://schemas.microsoft.com/office/drawing/2014/main" val="10010"/>
                  </a:ext>
                </a:extLst>
              </a:tr>
              <a:tr h="688138">
                <a:tc>
                  <a:txBody>
                    <a:bodyPr/>
                    <a:lstStyle/>
                    <a:p>
                      <a:pPr>
                        <a:lnSpc>
                          <a:spcPct val="110000"/>
                        </a:lnSpc>
                        <a:spcAft>
                          <a:spcPts val="0"/>
                        </a:spcAft>
                      </a:pPr>
                      <a:r>
                        <a:rPr lang="nl-NL" sz="1000" cap="all" dirty="0">
                          <a:effectLst/>
                        </a:rPr>
                        <a:t>Validiteit</a:t>
                      </a:r>
                      <a:endParaRPr lang="nl-NL" sz="10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0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0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extLst>
                  <a:ext uri="{0D108BD9-81ED-4DB2-BD59-A6C34878D82A}">
                    <a16:rowId xmlns:a16="http://schemas.microsoft.com/office/drawing/2014/main" val="10011"/>
                  </a:ext>
                </a:extLst>
              </a:tr>
            </a:tbl>
          </a:graphicData>
        </a:graphic>
      </p:graphicFrame>
    </p:spTree>
    <p:custDataLst>
      <p:tags r:id="rId1"/>
    </p:custDataLst>
    <p:extLst>
      <p:ext uri="{BB962C8B-B14F-4D97-AF65-F5344CB8AC3E}">
        <p14:creationId xmlns:p14="http://schemas.microsoft.com/office/powerpoint/2010/main" val="3878236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2"/>
            </p:custDataLst>
          </p:nvPr>
        </p:nvSpPr>
        <p:spPr>
          <a:xfrm>
            <a:off x="2135560" y="188640"/>
            <a:ext cx="7886700" cy="543594"/>
          </a:xfrm>
        </p:spPr>
        <p:txBody>
          <a:bodyPr>
            <a:normAutofit fontScale="90000"/>
          </a:bodyPr>
          <a:lstStyle/>
          <a:p>
            <a:r>
              <a:rPr lang="nl-NL" dirty="0" err="1"/>
              <a:t>Dama</a:t>
            </a:r>
            <a:r>
              <a:rPr lang="nl-NL" dirty="0"/>
              <a:t> kwaliteiten scoreverschil</a:t>
            </a:r>
          </a:p>
        </p:txBody>
      </p:sp>
      <p:graphicFrame>
        <p:nvGraphicFramePr>
          <p:cNvPr id="4" name="Tijdelijke aanduiding voor inhoud 3"/>
          <p:cNvGraphicFramePr>
            <a:graphicFrameLocks noGrp="1"/>
          </p:cNvGraphicFramePr>
          <p:nvPr>
            <p:ph idx="1"/>
            <p:custDataLst>
              <p:tags r:id="rId3"/>
            </p:custDataLst>
            <p:extLst/>
          </p:nvPr>
        </p:nvGraphicFramePr>
        <p:xfrm>
          <a:off x="1847529" y="1268760"/>
          <a:ext cx="8352927" cy="5013632"/>
        </p:xfrm>
        <a:graphic>
          <a:graphicData uri="http://schemas.openxmlformats.org/drawingml/2006/table">
            <a:tbl>
              <a:tblPr firstRow="1" firstCol="1" bandRow="1">
                <a:tableStyleId>{125E5076-3810-47DD-B79F-674D7AD40C01}</a:tableStyleId>
              </a:tblPr>
              <a:tblGrid>
                <a:gridCol w="1107015">
                  <a:extLst>
                    <a:ext uri="{9D8B030D-6E8A-4147-A177-3AD203B41FA5}">
                      <a16:colId xmlns:a16="http://schemas.microsoft.com/office/drawing/2014/main" val="20000"/>
                    </a:ext>
                  </a:extLst>
                </a:gridCol>
                <a:gridCol w="1207652">
                  <a:extLst>
                    <a:ext uri="{9D8B030D-6E8A-4147-A177-3AD203B41FA5}">
                      <a16:colId xmlns:a16="http://schemas.microsoft.com/office/drawing/2014/main" val="20002"/>
                    </a:ext>
                  </a:extLst>
                </a:gridCol>
                <a:gridCol w="1207652">
                  <a:extLst>
                    <a:ext uri="{9D8B030D-6E8A-4147-A177-3AD203B41FA5}">
                      <a16:colId xmlns:a16="http://schemas.microsoft.com/office/drawing/2014/main" val="20001"/>
                    </a:ext>
                  </a:extLst>
                </a:gridCol>
                <a:gridCol w="1207652">
                  <a:extLst>
                    <a:ext uri="{9D8B030D-6E8A-4147-A177-3AD203B41FA5}">
                      <a16:colId xmlns:a16="http://schemas.microsoft.com/office/drawing/2014/main" val="20003"/>
                    </a:ext>
                  </a:extLst>
                </a:gridCol>
                <a:gridCol w="1207652">
                  <a:extLst>
                    <a:ext uri="{9D8B030D-6E8A-4147-A177-3AD203B41FA5}">
                      <a16:colId xmlns:a16="http://schemas.microsoft.com/office/drawing/2014/main" val="20004"/>
                    </a:ext>
                  </a:extLst>
                </a:gridCol>
                <a:gridCol w="1207652">
                  <a:extLst>
                    <a:ext uri="{9D8B030D-6E8A-4147-A177-3AD203B41FA5}">
                      <a16:colId xmlns:a16="http://schemas.microsoft.com/office/drawing/2014/main" val="20005"/>
                    </a:ext>
                  </a:extLst>
                </a:gridCol>
                <a:gridCol w="1207652">
                  <a:extLst>
                    <a:ext uri="{9D8B030D-6E8A-4147-A177-3AD203B41FA5}">
                      <a16:colId xmlns:a16="http://schemas.microsoft.com/office/drawing/2014/main" val="20006"/>
                    </a:ext>
                  </a:extLst>
                </a:gridCol>
              </a:tblGrid>
              <a:tr h="0">
                <a:tc>
                  <a:txBody>
                    <a:bodyPr/>
                    <a:lstStyle/>
                    <a:p>
                      <a:pPr>
                        <a:lnSpc>
                          <a:spcPct val="110000"/>
                        </a:lnSpc>
                        <a:spcAft>
                          <a:spcPts val="0"/>
                        </a:spcAft>
                      </a:pPr>
                      <a:r>
                        <a:rPr lang="nl-NL" sz="1000" cap="all" dirty="0">
                          <a:effectLst/>
                        </a:rPr>
                        <a:t>Omschrijving</a:t>
                      </a:r>
                      <a:endParaRPr lang="nl-NL" sz="10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r>
                        <a:rPr lang="nl-NL" sz="1600" dirty="0">
                          <a:effectLst/>
                          <a:latin typeface="Cambria" panose="02040503050406030204" pitchFamily="18" charset="0"/>
                          <a:ea typeface="Calibri" panose="020F0502020204030204" pitchFamily="34" charset="0"/>
                          <a:cs typeface="Times New Roman" panose="02020603050405020304" pitchFamily="18" charset="0"/>
                        </a:rPr>
                        <a:t>Totaal</a:t>
                      </a:r>
                    </a:p>
                  </a:txBody>
                  <a:tcPr marL="26529" marR="26529" marT="0" marB="0"/>
                </a:tc>
                <a:extLst>
                  <a:ext uri="{0D108BD9-81ED-4DB2-BD59-A6C34878D82A}">
                    <a16:rowId xmlns:a16="http://schemas.microsoft.com/office/drawing/2014/main" val="10000"/>
                  </a:ext>
                </a:extLst>
              </a:tr>
              <a:tr h="428057">
                <a:tc>
                  <a:txBody>
                    <a:bodyPr/>
                    <a:lstStyle/>
                    <a:p>
                      <a:pPr>
                        <a:lnSpc>
                          <a:spcPct val="110000"/>
                        </a:lnSpc>
                        <a:spcAft>
                          <a:spcPts val="0"/>
                        </a:spcAft>
                      </a:pPr>
                      <a:r>
                        <a:rPr lang="nl-NL" sz="1000" cap="all" dirty="0">
                          <a:effectLst/>
                        </a:rPr>
                        <a:t>Accuraatheid</a:t>
                      </a:r>
                      <a:endParaRPr lang="nl-NL" sz="10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b="1"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extLst>
                  <a:ext uri="{0D108BD9-81ED-4DB2-BD59-A6C34878D82A}">
                    <a16:rowId xmlns:a16="http://schemas.microsoft.com/office/drawing/2014/main" val="10001"/>
                  </a:ext>
                </a:extLst>
              </a:tr>
              <a:tr h="428057">
                <a:tc>
                  <a:txBody>
                    <a:bodyPr/>
                    <a:lstStyle/>
                    <a:p>
                      <a:pPr>
                        <a:lnSpc>
                          <a:spcPct val="110000"/>
                        </a:lnSpc>
                        <a:spcAft>
                          <a:spcPts val="0"/>
                        </a:spcAft>
                      </a:pPr>
                      <a:r>
                        <a:rPr lang="nl-NL" sz="1000" cap="all" dirty="0">
                          <a:effectLst/>
                        </a:rPr>
                        <a:t>Compleetheid</a:t>
                      </a:r>
                      <a:endParaRPr lang="nl-NL" sz="10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b="1"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extLst>
                  <a:ext uri="{0D108BD9-81ED-4DB2-BD59-A6C34878D82A}">
                    <a16:rowId xmlns:a16="http://schemas.microsoft.com/office/drawing/2014/main" val="10002"/>
                  </a:ext>
                </a:extLst>
              </a:tr>
              <a:tr h="428057">
                <a:tc>
                  <a:txBody>
                    <a:bodyPr/>
                    <a:lstStyle/>
                    <a:p>
                      <a:pPr>
                        <a:lnSpc>
                          <a:spcPct val="110000"/>
                        </a:lnSpc>
                        <a:spcAft>
                          <a:spcPts val="0"/>
                        </a:spcAft>
                      </a:pPr>
                      <a:r>
                        <a:rPr lang="nl-NL" sz="1000" cap="all">
                          <a:effectLst/>
                        </a:rPr>
                        <a:t>Consistentie</a:t>
                      </a:r>
                      <a:endParaRPr lang="nl-NL" sz="100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b="1"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extLst>
                  <a:ext uri="{0D108BD9-81ED-4DB2-BD59-A6C34878D82A}">
                    <a16:rowId xmlns:a16="http://schemas.microsoft.com/office/drawing/2014/main" val="10003"/>
                  </a:ext>
                </a:extLst>
              </a:tr>
              <a:tr h="282657">
                <a:tc>
                  <a:txBody>
                    <a:bodyPr/>
                    <a:lstStyle/>
                    <a:p>
                      <a:pPr>
                        <a:lnSpc>
                          <a:spcPct val="110000"/>
                        </a:lnSpc>
                        <a:spcAft>
                          <a:spcPts val="0"/>
                        </a:spcAft>
                      </a:pPr>
                      <a:r>
                        <a:rPr lang="nl-NL" sz="1000" cap="all">
                          <a:effectLst/>
                        </a:rPr>
                        <a:t>Actualiteit</a:t>
                      </a:r>
                      <a:endParaRPr lang="nl-NL" sz="100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b="1"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extLst>
                  <a:ext uri="{0D108BD9-81ED-4DB2-BD59-A6C34878D82A}">
                    <a16:rowId xmlns:a16="http://schemas.microsoft.com/office/drawing/2014/main" val="10004"/>
                  </a:ext>
                </a:extLst>
              </a:tr>
              <a:tr h="428057">
                <a:tc>
                  <a:txBody>
                    <a:bodyPr/>
                    <a:lstStyle/>
                    <a:p>
                      <a:pPr>
                        <a:lnSpc>
                          <a:spcPct val="110000"/>
                        </a:lnSpc>
                        <a:spcAft>
                          <a:spcPts val="0"/>
                        </a:spcAft>
                      </a:pPr>
                      <a:r>
                        <a:rPr lang="nl-NL" sz="1000" cap="all">
                          <a:effectLst/>
                        </a:rPr>
                        <a:t>Precisie</a:t>
                      </a:r>
                      <a:endParaRPr lang="nl-NL" sz="100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b="1"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extLst>
                  <a:ext uri="{0D108BD9-81ED-4DB2-BD59-A6C34878D82A}">
                    <a16:rowId xmlns:a16="http://schemas.microsoft.com/office/drawing/2014/main" val="10005"/>
                  </a:ext>
                </a:extLst>
              </a:tr>
              <a:tr h="428057">
                <a:tc>
                  <a:txBody>
                    <a:bodyPr/>
                    <a:lstStyle/>
                    <a:p>
                      <a:pPr>
                        <a:lnSpc>
                          <a:spcPct val="110000"/>
                        </a:lnSpc>
                        <a:spcAft>
                          <a:spcPts val="0"/>
                        </a:spcAft>
                      </a:pPr>
                      <a:r>
                        <a:rPr lang="nl-NL" sz="1000" cap="all">
                          <a:effectLst/>
                        </a:rPr>
                        <a:t>Privacy</a:t>
                      </a:r>
                      <a:endParaRPr lang="nl-NL" sz="100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b="1"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extLst>
                  <a:ext uri="{0D108BD9-81ED-4DB2-BD59-A6C34878D82A}">
                    <a16:rowId xmlns:a16="http://schemas.microsoft.com/office/drawing/2014/main" val="10006"/>
                  </a:ext>
                </a:extLst>
              </a:tr>
              <a:tr h="344070">
                <a:tc>
                  <a:txBody>
                    <a:bodyPr/>
                    <a:lstStyle/>
                    <a:p>
                      <a:pPr>
                        <a:lnSpc>
                          <a:spcPct val="110000"/>
                        </a:lnSpc>
                        <a:spcAft>
                          <a:spcPts val="0"/>
                        </a:spcAft>
                      </a:pPr>
                      <a:r>
                        <a:rPr lang="nl-NL" sz="1000" cap="all">
                          <a:effectLst/>
                        </a:rPr>
                        <a:t>Redelijkheid</a:t>
                      </a:r>
                      <a:endParaRPr lang="nl-NL" sz="100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b="1"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extLst>
                  <a:ext uri="{0D108BD9-81ED-4DB2-BD59-A6C34878D82A}">
                    <a16:rowId xmlns:a16="http://schemas.microsoft.com/office/drawing/2014/main" val="10007"/>
                  </a:ext>
                </a:extLst>
              </a:tr>
              <a:tr h="430086">
                <a:tc>
                  <a:txBody>
                    <a:bodyPr/>
                    <a:lstStyle/>
                    <a:p>
                      <a:pPr>
                        <a:lnSpc>
                          <a:spcPct val="110000"/>
                        </a:lnSpc>
                        <a:spcAft>
                          <a:spcPts val="0"/>
                        </a:spcAft>
                      </a:pPr>
                      <a:r>
                        <a:rPr lang="nl-NL" sz="1000" cap="all">
                          <a:effectLst/>
                        </a:rPr>
                        <a:t>Referentiele integriteit</a:t>
                      </a:r>
                      <a:endParaRPr lang="nl-NL" sz="100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b="1"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extLst>
                  <a:ext uri="{0D108BD9-81ED-4DB2-BD59-A6C34878D82A}">
                    <a16:rowId xmlns:a16="http://schemas.microsoft.com/office/drawing/2014/main" val="10008"/>
                  </a:ext>
                </a:extLst>
              </a:tr>
              <a:tr h="430086">
                <a:tc>
                  <a:txBody>
                    <a:bodyPr/>
                    <a:lstStyle/>
                    <a:p>
                      <a:pPr>
                        <a:lnSpc>
                          <a:spcPct val="110000"/>
                        </a:lnSpc>
                        <a:spcAft>
                          <a:spcPts val="0"/>
                        </a:spcAft>
                      </a:pPr>
                      <a:r>
                        <a:rPr lang="nl-NL" sz="1000" cap="all">
                          <a:effectLst/>
                        </a:rPr>
                        <a:t>Tijdigheid</a:t>
                      </a:r>
                      <a:endParaRPr lang="nl-NL" sz="100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b="1"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extLst>
                  <a:ext uri="{0D108BD9-81ED-4DB2-BD59-A6C34878D82A}">
                    <a16:rowId xmlns:a16="http://schemas.microsoft.com/office/drawing/2014/main" val="10009"/>
                  </a:ext>
                </a:extLst>
              </a:tr>
              <a:tr h="430086">
                <a:tc>
                  <a:txBody>
                    <a:bodyPr/>
                    <a:lstStyle/>
                    <a:p>
                      <a:pPr>
                        <a:lnSpc>
                          <a:spcPct val="110000"/>
                        </a:lnSpc>
                        <a:spcAft>
                          <a:spcPts val="0"/>
                        </a:spcAft>
                      </a:pPr>
                      <a:r>
                        <a:rPr lang="nl-NL" sz="1000" cap="all">
                          <a:effectLst/>
                        </a:rPr>
                        <a:t>Uniekheid</a:t>
                      </a:r>
                      <a:endParaRPr lang="nl-NL" sz="100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b="1"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extLst>
                  <a:ext uri="{0D108BD9-81ED-4DB2-BD59-A6C34878D82A}">
                    <a16:rowId xmlns:a16="http://schemas.microsoft.com/office/drawing/2014/main" val="10010"/>
                  </a:ext>
                </a:extLst>
              </a:tr>
              <a:tr h="688138">
                <a:tc>
                  <a:txBody>
                    <a:bodyPr/>
                    <a:lstStyle/>
                    <a:p>
                      <a:pPr>
                        <a:lnSpc>
                          <a:spcPct val="110000"/>
                        </a:lnSpc>
                        <a:spcAft>
                          <a:spcPts val="0"/>
                        </a:spcAft>
                      </a:pPr>
                      <a:r>
                        <a:rPr lang="nl-NL" sz="1000" cap="all" dirty="0">
                          <a:effectLst/>
                        </a:rPr>
                        <a:t>Validiteit</a:t>
                      </a:r>
                      <a:endParaRPr lang="nl-NL" sz="10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tc>
                  <a:txBody>
                    <a:bodyPr/>
                    <a:lstStyle/>
                    <a:p>
                      <a:pPr algn="ctr">
                        <a:lnSpc>
                          <a:spcPct val="110000"/>
                        </a:lnSpc>
                        <a:spcAft>
                          <a:spcPts val="0"/>
                        </a:spcAft>
                      </a:pPr>
                      <a:endParaRPr lang="nl-NL" sz="1600" b="1" dirty="0">
                        <a:effectLst/>
                        <a:latin typeface="Cambria" panose="02040503050406030204" pitchFamily="18" charset="0"/>
                        <a:ea typeface="Calibri" panose="020F0502020204030204" pitchFamily="34" charset="0"/>
                        <a:cs typeface="Times New Roman" panose="02020603050405020304" pitchFamily="18" charset="0"/>
                      </a:endParaRPr>
                    </a:p>
                  </a:txBody>
                  <a:tcPr marL="26529" marR="26529" marT="0" marB="0"/>
                </a:tc>
                <a:extLst>
                  <a:ext uri="{0D108BD9-81ED-4DB2-BD59-A6C34878D82A}">
                    <a16:rowId xmlns:a16="http://schemas.microsoft.com/office/drawing/2014/main" val="10011"/>
                  </a:ext>
                </a:extLst>
              </a:tr>
            </a:tbl>
          </a:graphicData>
        </a:graphic>
      </p:graphicFrame>
    </p:spTree>
    <p:custDataLst>
      <p:tags r:id="rId1"/>
    </p:custDataLst>
    <p:extLst>
      <p:ext uri="{BB962C8B-B14F-4D97-AF65-F5344CB8AC3E}">
        <p14:creationId xmlns:p14="http://schemas.microsoft.com/office/powerpoint/2010/main" val="4070433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2"/>
            </p:custDataLst>
          </p:nvPr>
        </p:nvSpPr>
        <p:spPr/>
        <p:txBody>
          <a:bodyPr/>
          <a:lstStyle/>
          <a:p>
            <a:r>
              <a:rPr lang="nl-NL" dirty="0"/>
              <a:t>Inventarisatie architectuur maatregelen</a:t>
            </a:r>
          </a:p>
        </p:txBody>
      </p:sp>
      <p:sp>
        <p:nvSpPr>
          <p:cNvPr id="3" name="Tijdelijke aanduiding voor inhoud 2"/>
          <p:cNvSpPr>
            <a:spLocks noGrp="1"/>
          </p:cNvSpPr>
          <p:nvPr>
            <p:ph idx="1"/>
            <p:custDataLst>
              <p:tags r:id="rId3"/>
            </p:custDataLst>
          </p:nvPr>
        </p:nvSpPr>
        <p:spPr>
          <a:xfrm>
            <a:off x="1886165" y="1700808"/>
            <a:ext cx="8229600" cy="4438235"/>
          </a:xfrm>
        </p:spPr>
        <p:txBody>
          <a:bodyPr/>
          <a:lstStyle/>
          <a:p>
            <a:pPr marL="342900" indent="-342900"/>
            <a:r>
              <a:rPr lang="nl-NL" dirty="0"/>
              <a:t>Voor voorbeelden zie: </a:t>
            </a:r>
            <a:r>
              <a:rPr lang="nl-NL" dirty="0">
                <a:hlinkClick r:id="rId6"/>
              </a:rPr>
              <a:t>http://assistent.interactory.nl/upload/Datakwaliteiten.pdf</a:t>
            </a:r>
            <a:endParaRPr lang="nl-NL" dirty="0"/>
          </a:p>
          <a:p>
            <a:pPr marL="342900" indent="-342900"/>
            <a:r>
              <a:rPr lang="nl-NL" dirty="0"/>
              <a:t>Zijn er specifieke maatregelen te benoemen binnen het TenneT domein of binnen een specifiek TenneT werkveld</a:t>
            </a:r>
          </a:p>
        </p:txBody>
      </p:sp>
    </p:spTree>
    <p:custDataLst>
      <p:tags r:id="rId1"/>
    </p:custDataLst>
    <p:extLst>
      <p:ext uri="{BB962C8B-B14F-4D97-AF65-F5344CB8AC3E}">
        <p14:creationId xmlns:p14="http://schemas.microsoft.com/office/powerpoint/2010/main" val="3979573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2"/>
            </p:custDataLst>
          </p:nvPr>
        </p:nvSpPr>
        <p:spPr>
          <a:xfrm>
            <a:off x="1847528" y="260648"/>
            <a:ext cx="7769480" cy="834072"/>
          </a:xfrm>
        </p:spPr>
        <p:txBody>
          <a:bodyPr/>
          <a:lstStyle/>
          <a:p>
            <a:r>
              <a:rPr lang="nl-NL" dirty="0"/>
              <a:t>Vervolgacties?</a:t>
            </a:r>
          </a:p>
        </p:txBody>
      </p:sp>
      <p:sp>
        <p:nvSpPr>
          <p:cNvPr id="3" name="Tijdelijke aanduiding voor inhoud 2"/>
          <p:cNvSpPr>
            <a:spLocks noGrp="1"/>
          </p:cNvSpPr>
          <p:nvPr>
            <p:ph idx="1"/>
            <p:custDataLst>
              <p:tags r:id="rId3"/>
            </p:custDataLst>
          </p:nvPr>
        </p:nvSpPr>
        <p:spPr/>
        <p:txBody>
          <a:bodyPr/>
          <a:lstStyle/>
          <a:p>
            <a:pPr marL="342900" indent="-342900"/>
            <a:r>
              <a:rPr lang="de-DE" dirty="0" err="1"/>
              <a:t>Bepalen</a:t>
            </a:r>
            <a:r>
              <a:rPr lang="de-DE" dirty="0"/>
              <a:t> van de grenzen (</a:t>
            </a:r>
            <a:r>
              <a:rPr lang="de-DE" dirty="0" err="1"/>
              <a:t>brons</a:t>
            </a:r>
            <a:r>
              <a:rPr lang="de-DE" dirty="0"/>
              <a:t>/</a:t>
            </a:r>
            <a:r>
              <a:rPr lang="de-DE" dirty="0" err="1"/>
              <a:t>zilver</a:t>
            </a:r>
            <a:r>
              <a:rPr lang="de-DE" dirty="0"/>
              <a:t>/</a:t>
            </a:r>
            <a:r>
              <a:rPr lang="de-DE" dirty="0" err="1"/>
              <a:t>goud</a:t>
            </a:r>
            <a:r>
              <a:rPr lang="de-DE" dirty="0"/>
              <a:t>)?</a:t>
            </a:r>
          </a:p>
          <a:p>
            <a:pPr marL="342900" indent="-342900"/>
            <a:r>
              <a:rPr lang="de-DE" dirty="0" err="1"/>
              <a:t>Uitwerken</a:t>
            </a:r>
            <a:r>
              <a:rPr lang="de-DE" dirty="0"/>
              <a:t> van </a:t>
            </a:r>
            <a:r>
              <a:rPr lang="de-DE" dirty="0" err="1"/>
              <a:t>architectuur</a:t>
            </a:r>
            <a:r>
              <a:rPr lang="de-DE" dirty="0"/>
              <a:t> </a:t>
            </a:r>
            <a:r>
              <a:rPr lang="de-DE" dirty="0" err="1"/>
              <a:t>maatregelen</a:t>
            </a:r>
            <a:r>
              <a:rPr lang="de-DE" dirty="0"/>
              <a:t> relevant voor </a:t>
            </a:r>
            <a:r>
              <a:rPr lang="de-DE" dirty="0" err="1"/>
              <a:t>project</a:t>
            </a:r>
            <a:endParaRPr lang="de-DE" dirty="0"/>
          </a:p>
          <a:p>
            <a:pPr marL="342900" indent="-342900"/>
            <a:r>
              <a:rPr lang="de-DE" dirty="0" err="1"/>
              <a:t>Evalueren</a:t>
            </a:r>
            <a:r>
              <a:rPr lang="de-DE" dirty="0"/>
              <a:t> </a:t>
            </a:r>
            <a:r>
              <a:rPr lang="de-DE" dirty="0" err="1"/>
              <a:t>met</a:t>
            </a:r>
            <a:r>
              <a:rPr lang="de-DE" dirty="0"/>
              <a:t> de </a:t>
            </a:r>
            <a:r>
              <a:rPr lang="de-DE" dirty="0" err="1"/>
              <a:t>business</a:t>
            </a:r>
            <a:r>
              <a:rPr lang="de-DE" dirty="0"/>
              <a:t> (</a:t>
            </a:r>
            <a:r>
              <a:rPr lang="de-DE" dirty="0" err="1"/>
              <a:t>architecten</a:t>
            </a:r>
            <a:r>
              <a:rPr lang="de-DE" dirty="0"/>
              <a:t>)?</a:t>
            </a:r>
          </a:p>
          <a:p>
            <a:pPr marL="342900" indent="-342900"/>
            <a:r>
              <a:rPr lang="de-DE" dirty="0" err="1"/>
              <a:t>Beschrijven</a:t>
            </a:r>
            <a:r>
              <a:rPr lang="de-DE" dirty="0"/>
              <a:t> van de (technische en </a:t>
            </a:r>
            <a:r>
              <a:rPr lang="de-DE" dirty="0" err="1"/>
              <a:t>governance</a:t>
            </a:r>
            <a:r>
              <a:rPr lang="de-DE" dirty="0"/>
              <a:t>) </a:t>
            </a:r>
            <a:r>
              <a:rPr lang="de-DE" dirty="0" err="1"/>
              <a:t>maatregelen</a:t>
            </a:r>
            <a:r>
              <a:rPr lang="de-DE" dirty="0"/>
              <a:t> (in de </a:t>
            </a:r>
            <a:r>
              <a:rPr lang="de-DE" dirty="0" err="1"/>
              <a:t>architectuur</a:t>
            </a:r>
            <a:r>
              <a:rPr lang="de-DE" dirty="0"/>
              <a:t>)?</a:t>
            </a:r>
          </a:p>
          <a:p>
            <a:pPr marL="342900" indent="-342900"/>
            <a:r>
              <a:rPr lang="de-DE" dirty="0" err="1"/>
              <a:t>Omzetten</a:t>
            </a:r>
            <a:r>
              <a:rPr lang="de-DE" dirty="0"/>
              <a:t> </a:t>
            </a:r>
            <a:r>
              <a:rPr lang="de-DE" dirty="0" err="1"/>
              <a:t>naar</a:t>
            </a:r>
            <a:r>
              <a:rPr lang="de-DE" dirty="0"/>
              <a:t> ABB?</a:t>
            </a:r>
          </a:p>
          <a:p>
            <a:endParaRPr lang="nl-NL" dirty="0"/>
          </a:p>
        </p:txBody>
      </p:sp>
    </p:spTree>
    <p:custDataLst>
      <p:tags r:id="rId1"/>
    </p:custDataLst>
    <p:extLst>
      <p:ext uri="{BB962C8B-B14F-4D97-AF65-F5344CB8AC3E}">
        <p14:creationId xmlns:p14="http://schemas.microsoft.com/office/powerpoint/2010/main" val="3259949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2"/>
            </p:custDataLst>
          </p:nvPr>
        </p:nvSpPr>
        <p:spPr/>
        <p:txBody>
          <a:bodyPr/>
          <a:lstStyle/>
          <a:p>
            <a:r>
              <a:rPr lang="nl-NL" dirty="0"/>
              <a:t>Data levensloop</a:t>
            </a:r>
          </a:p>
        </p:txBody>
      </p:sp>
      <p:grpSp>
        <p:nvGrpSpPr>
          <p:cNvPr id="12" name="Groep 11"/>
          <p:cNvGrpSpPr/>
          <p:nvPr>
            <p:custDataLst>
              <p:tags r:id="rId3"/>
            </p:custDataLst>
          </p:nvPr>
        </p:nvGrpSpPr>
        <p:grpSpPr>
          <a:xfrm>
            <a:off x="2207568" y="1962686"/>
            <a:ext cx="7848872" cy="3770570"/>
            <a:chOff x="683568" y="1962686"/>
            <a:chExt cx="7848872" cy="3770570"/>
          </a:xfrm>
        </p:grpSpPr>
        <p:sp>
          <p:nvSpPr>
            <p:cNvPr id="3" name="Ovaal 2"/>
            <p:cNvSpPr/>
            <p:nvPr/>
          </p:nvSpPr>
          <p:spPr>
            <a:xfrm>
              <a:off x="683568" y="1988840"/>
              <a:ext cx="1656184"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n w="0"/>
                  <a:solidFill>
                    <a:schemeClr val="tx1"/>
                  </a:solidFill>
                  <a:effectLst>
                    <a:outerShdw blurRad="38100" dist="19050" dir="2700000" algn="tl" rotWithShape="0">
                      <a:schemeClr val="dk1">
                        <a:alpha val="40000"/>
                      </a:schemeClr>
                    </a:outerShdw>
                  </a:effectLst>
                </a:rPr>
                <a:t>Productie</a:t>
              </a:r>
            </a:p>
          </p:txBody>
        </p:sp>
        <p:sp>
          <p:nvSpPr>
            <p:cNvPr id="4" name="Ovaal 3"/>
            <p:cNvSpPr/>
            <p:nvPr/>
          </p:nvSpPr>
          <p:spPr>
            <a:xfrm>
              <a:off x="3743908" y="4509120"/>
              <a:ext cx="1656184"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n w="0"/>
                  <a:solidFill>
                    <a:schemeClr val="tx1"/>
                  </a:solidFill>
                  <a:effectLst>
                    <a:outerShdw blurRad="38100" dist="19050" dir="2700000" algn="tl" rotWithShape="0">
                      <a:schemeClr val="dk1">
                        <a:alpha val="40000"/>
                      </a:schemeClr>
                    </a:outerShdw>
                  </a:effectLst>
                </a:rPr>
                <a:t>Opslag</a:t>
              </a:r>
            </a:p>
          </p:txBody>
        </p:sp>
        <p:sp>
          <p:nvSpPr>
            <p:cNvPr id="5" name="Ovaal 4"/>
            <p:cNvSpPr/>
            <p:nvPr/>
          </p:nvSpPr>
          <p:spPr>
            <a:xfrm>
              <a:off x="3743908" y="1962686"/>
              <a:ext cx="1656184"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n w="0"/>
                  <a:solidFill>
                    <a:schemeClr val="tx1"/>
                  </a:solidFill>
                  <a:effectLst>
                    <a:outerShdw blurRad="38100" dist="19050" dir="2700000" algn="tl" rotWithShape="0">
                      <a:schemeClr val="dk1">
                        <a:alpha val="40000"/>
                      </a:schemeClr>
                    </a:outerShdw>
                  </a:effectLst>
                </a:rPr>
                <a:t>Integratie/ transport</a:t>
              </a:r>
            </a:p>
          </p:txBody>
        </p:sp>
        <p:sp>
          <p:nvSpPr>
            <p:cNvPr id="6" name="Ovaal 5"/>
            <p:cNvSpPr/>
            <p:nvPr/>
          </p:nvSpPr>
          <p:spPr>
            <a:xfrm>
              <a:off x="6876256" y="1962686"/>
              <a:ext cx="1656184"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n w="0"/>
                  <a:solidFill>
                    <a:schemeClr val="tx1"/>
                  </a:solidFill>
                  <a:effectLst>
                    <a:outerShdw blurRad="38100" dist="19050" dir="2700000" algn="tl" rotWithShape="0">
                      <a:schemeClr val="dk1">
                        <a:alpha val="40000"/>
                      </a:schemeClr>
                    </a:outerShdw>
                  </a:effectLst>
                </a:rPr>
                <a:t>Gebruik</a:t>
              </a:r>
            </a:p>
          </p:txBody>
        </p:sp>
        <p:sp>
          <p:nvSpPr>
            <p:cNvPr id="7" name="PIJL-RECHTS 6"/>
            <p:cNvSpPr/>
            <p:nvPr/>
          </p:nvSpPr>
          <p:spPr>
            <a:xfrm>
              <a:off x="2411760" y="2348880"/>
              <a:ext cx="1260140" cy="504056"/>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PIJL-RECHTS 7"/>
            <p:cNvSpPr/>
            <p:nvPr/>
          </p:nvSpPr>
          <p:spPr>
            <a:xfrm>
              <a:off x="5508104" y="2348880"/>
              <a:ext cx="1260140" cy="504056"/>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PIJL-OMHOOG en -OMLAAG 8"/>
            <p:cNvSpPr/>
            <p:nvPr/>
          </p:nvSpPr>
          <p:spPr>
            <a:xfrm rot="18615361">
              <a:off x="2513569" y="3034233"/>
              <a:ext cx="468052" cy="1872208"/>
            </a:xfrm>
            <a:prstGeom prst="up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PIJL-OMHOOG en -OMLAAG 9"/>
            <p:cNvSpPr/>
            <p:nvPr/>
          </p:nvSpPr>
          <p:spPr>
            <a:xfrm rot="13416050">
              <a:off x="6111786" y="2908909"/>
              <a:ext cx="468052" cy="1872208"/>
            </a:xfrm>
            <a:prstGeom prst="up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PIJL-OMHOOG en -OMLAAG 10"/>
            <p:cNvSpPr/>
            <p:nvPr/>
          </p:nvSpPr>
          <p:spPr>
            <a:xfrm rot="10800000">
              <a:off x="4322014" y="3248980"/>
              <a:ext cx="468052" cy="1116124"/>
            </a:xfrm>
            <a:prstGeom prst="up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6" name="Explosie 1 15"/>
          <p:cNvSpPr/>
          <p:nvPr/>
        </p:nvSpPr>
        <p:spPr>
          <a:xfrm>
            <a:off x="1901534" y="2630211"/>
            <a:ext cx="2664296" cy="1656184"/>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Kwaliteiten?</a:t>
            </a:r>
          </a:p>
        </p:txBody>
      </p:sp>
      <p:sp>
        <p:nvSpPr>
          <p:cNvPr id="17" name="Explosie 1 16"/>
          <p:cNvSpPr/>
          <p:nvPr/>
        </p:nvSpPr>
        <p:spPr>
          <a:xfrm>
            <a:off x="7869812" y="2492896"/>
            <a:ext cx="2664296" cy="1656184"/>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Kwaliteiten?</a:t>
            </a:r>
          </a:p>
        </p:txBody>
      </p:sp>
      <p:sp>
        <p:nvSpPr>
          <p:cNvPr id="18" name="Explosie 1 17"/>
          <p:cNvSpPr/>
          <p:nvPr/>
        </p:nvSpPr>
        <p:spPr>
          <a:xfrm>
            <a:off x="4763852" y="2531431"/>
            <a:ext cx="2664296" cy="1656184"/>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Kwaliteiten?</a:t>
            </a:r>
          </a:p>
        </p:txBody>
      </p:sp>
      <p:sp>
        <p:nvSpPr>
          <p:cNvPr id="19" name="Explosie 1 18"/>
          <p:cNvSpPr/>
          <p:nvPr/>
        </p:nvSpPr>
        <p:spPr>
          <a:xfrm>
            <a:off x="5846013" y="4869160"/>
            <a:ext cx="2664296" cy="1656184"/>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Kwaliteiten?</a:t>
            </a:r>
          </a:p>
        </p:txBody>
      </p:sp>
      <p:sp>
        <p:nvSpPr>
          <p:cNvPr id="20" name="Explosie 1 19"/>
          <p:cNvSpPr/>
          <p:nvPr/>
        </p:nvSpPr>
        <p:spPr>
          <a:xfrm>
            <a:off x="2127395" y="955170"/>
            <a:ext cx="2664296" cy="1656184"/>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Processen?</a:t>
            </a:r>
          </a:p>
        </p:txBody>
      </p:sp>
      <p:sp>
        <p:nvSpPr>
          <p:cNvPr id="21" name="Explosie 1 20"/>
          <p:cNvSpPr/>
          <p:nvPr/>
        </p:nvSpPr>
        <p:spPr>
          <a:xfrm>
            <a:off x="4811366" y="1196752"/>
            <a:ext cx="2664296" cy="1656184"/>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Processen?</a:t>
            </a:r>
          </a:p>
        </p:txBody>
      </p:sp>
      <p:sp>
        <p:nvSpPr>
          <p:cNvPr id="22" name="Explosie 1 21"/>
          <p:cNvSpPr/>
          <p:nvPr/>
        </p:nvSpPr>
        <p:spPr>
          <a:xfrm>
            <a:off x="7687034" y="974027"/>
            <a:ext cx="2664296" cy="1656184"/>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Processen?</a:t>
            </a:r>
          </a:p>
        </p:txBody>
      </p:sp>
      <p:sp>
        <p:nvSpPr>
          <p:cNvPr id="23" name="Explosie 1 22"/>
          <p:cNvSpPr/>
          <p:nvPr/>
        </p:nvSpPr>
        <p:spPr>
          <a:xfrm>
            <a:off x="3489512" y="4643576"/>
            <a:ext cx="2664296" cy="1656184"/>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Processen?</a:t>
            </a:r>
          </a:p>
        </p:txBody>
      </p:sp>
      <p:sp>
        <p:nvSpPr>
          <p:cNvPr id="15" name="Tijdelijke aanduiding voor datum 14"/>
          <p:cNvSpPr>
            <a:spLocks noGrp="1"/>
          </p:cNvSpPr>
          <p:nvPr>
            <p:ph type="dt" sz="half" idx="10"/>
          </p:nvPr>
        </p:nvSpPr>
        <p:spPr/>
        <p:txBody>
          <a:bodyPr/>
          <a:lstStyle/>
          <a:p>
            <a:fld id="{2569EE51-5CB4-42AE-BBED-9186EF93E0F0}" type="datetime1">
              <a:rPr lang="nl-NL" smtClean="0"/>
              <a:t>10-2-2017</a:t>
            </a:fld>
            <a:endParaRPr lang="nl-NL"/>
          </a:p>
        </p:txBody>
      </p:sp>
    </p:spTree>
    <p:custDataLst>
      <p:tags r:id="rId1"/>
    </p:custDataLst>
    <p:extLst>
      <p:ext uri="{BB962C8B-B14F-4D97-AF65-F5344CB8AC3E}">
        <p14:creationId xmlns:p14="http://schemas.microsoft.com/office/powerpoint/2010/main" val="96106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a:t>Data Management processen</a:t>
            </a:r>
          </a:p>
        </p:txBody>
      </p:sp>
      <p:pic>
        <p:nvPicPr>
          <p:cNvPr id="7" name="Tijdelijke aanduiding voor inhoud 6"/>
          <p:cNvPicPr>
            <a:picLocks noGrp="1"/>
          </p:cNvPicPr>
          <p:nvPr>
            <p:ph idx="1"/>
          </p:nvPr>
        </p:nvPicPr>
        <p:blipFill>
          <a:blip r:embed="rId4"/>
          <a:stretch>
            <a:fillRect/>
          </a:stretch>
        </p:blipFill>
        <p:spPr bwMode="auto">
          <a:xfrm>
            <a:off x="3301493" y="1082675"/>
            <a:ext cx="5398515" cy="505618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915829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2"/>
            </p:custDataLst>
          </p:nvPr>
        </p:nvSpPr>
        <p:spPr/>
        <p:txBody>
          <a:bodyPr/>
          <a:lstStyle/>
          <a:p>
            <a:r>
              <a:rPr lang="nl-NL" dirty="0"/>
              <a:t>Proces toelichting</a:t>
            </a:r>
          </a:p>
        </p:txBody>
      </p:sp>
      <p:sp>
        <p:nvSpPr>
          <p:cNvPr id="3" name="Tijdelijke aanduiding voor inhoud 2"/>
          <p:cNvSpPr>
            <a:spLocks noGrp="1"/>
          </p:cNvSpPr>
          <p:nvPr>
            <p:ph idx="1"/>
            <p:custDataLst>
              <p:tags r:id="rId3"/>
            </p:custDataLst>
          </p:nvPr>
        </p:nvSpPr>
        <p:spPr/>
        <p:txBody>
          <a:bodyPr>
            <a:noAutofit/>
          </a:bodyPr>
          <a:lstStyle/>
          <a:p>
            <a:r>
              <a:rPr lang="nl-NL" sz="1400" b="1" dirty="0"/>
              <a:t>Meta-data Management </a:t>
            </a:r>
          </a:p>
          <a:p>
            <a:r>
              <a:rPr lang="nl-NL" sz="1400" dirty="0"/>
              <a:t>Planning, </a:t>
            </a:r>
            <a:r>
              <a:rPr lang="nl-NL" sz="1400" dirty="0" err="1"/>
              <a:t>implementation</a:t>
            </a:r>
            <a:r>
              <a:rPr lang="nl-NL" sz="1400" dirty="0"/>
              <a:t> </a:t>
            </a:r>
            <a:r>
              <a:rPr lang="nl-NL" sz="1400" dirty="0" err="1"/>
              <a:t>and</a:t>
            </a:r>
            <a:r>
              <a:rPr lang="nl-NL" sz="1400" dirty="0"/>
              <a:t> control </a:t>
            </a:r>
            <a:r>
              <a:rPr lang="nl-NL" sz="1400" dirty="0" err="1"/>
              <a:t>activities</a:t>
            </a:r>
            <a:r>
              <a:rPr lang="nl-NL" sz="1400" dirty="0"/>
              <a:t> </a:t>
            </a:r>
            <a:r>
              <a:rPr lang="nl-NL" sz="1400" dirty="0" err="1"/>
              <a:t>to</a:t>
            </a:r>
            <a:r>
              <a:rPr lang="nl-NL" sz="1400" dirty="0"/>
              <a:t> </a:t>
            </a:r>
            <a:r>
              <a:rPr lang="nl-NL" sz="1400" dirty="0" err="1"/>
              <a:t>enable</a:t>
            </a:r>
            <a:r>
              <a:rPr lang="nl-NL" sz="1400" dirty="0"/>
              <a:t> easy access </a:t>
            </a:r>
            <a:r>
              <a:rPr lang="nl-NL" sz="1400" dirty="0" err="1"/>
              <a:t>to</a:t>
            </a:r>
            <a:r>
              <a:rPr lang="nl-NL" sz="1400" dirty="0"/>
              <a:t> high </a:t>
            </a:r>
            <a:r>
              <a:rPr lang="nl-NL" sz="1400" dirty="0" err="1"/>
              <a:t>quality</a:t>
            </a:r>
            <a:r>
              <a:rPr lang="nl-NL" sz="1400" dirty="0"/>
              <a:t>, </a:t>
            </a:r>
            <a:r>
              <a:rPr lang="nl-NL" sz="1400" dirty="0" err="1"/>
              <a:t>integrated</a:t>
            </a:r>
            <a:r>
              <a:rPr lang="nl-NL" sz="1400" dirty="0"/>
              <a:t> meta data. </a:t>
            </a:r>
          </a:p>
          <a:p>
            <a:r>
              <a:rPr lang="nl-NL" sz="1400" dirty="0"/>
              <a:t> </a:t>
            </a:r>
          </a:p>
          <a:p>
            <a:r>
              <a:rPr lang="nl-NL" sz="1400" b="1" dirty="0"/>
              <a:t>Data Architecture Management </a:t>
            </a:r>
          </a:p>
          <a:p>
            <a:r>
              <a:rPr lang="nl-NL" sz="1400" dirty="0"/>
              <a:t>The development </a:t>
            </a:r>
            <a:r>
              <a:rPr lang="nl-NL" sz="1400" dirty="0" err="1"/>
              <a:t>and</a:t>
            </a:r>
            <a:r>
              <a:rPr lang="nl-NL" sz="1400" dirty="0"/>
              <a:t> maintenance of </a:t>
            </a:r>
            <a:r>
              <a:rPr lang="nl-NL" sz="1400" dirty="0" err="1"/>
              <a:t>enterprise</a:t>
            </a:r>
            <a:r>
              <a:rPr lang="nl-NL" sz="1400" dirty="0"/>
              <a:t> data </a:t>
            </a:r>
            <a:r>
              <a:rPr lang="nl-NL" sz="1400" dirty="0" err="1"/>
              <a:t>architecture</a:t>
            </a:r>
            <a:r>
              <a:rPr lang="nl-NL" sz="1400" dirty="0"/>
              <a:t>, </a:t>
            </a:r>
            <a:r>
              <a:rPr lang="nl-NL" sz="1400" dirty="0" err="1"/>
              <a:t>within</a:t>
            </a:r>
            <a:r>
              <a:rPr lang="nl-NL" sz="1400" dirty="0"/>
              <a:t> </a:t>
            </a:r>
            <a:r>
              <a:rPr lang="nl-NL" sz="1400" dirty="0" err="1"/>
              <a:t>the</a:t>
            </a:r>
            <a:r>
              <a:rPr lang="nl-NL" sz="1400" dirty="0"/>
              <a:t> context of </a:t>
            </a:r>
            <a:r>
              <a:rPr lang="nl-NL" sz="1400" dirty="0" err="1"/>
              <a:t>all</a:t>
            </a:r>
            <a:r>
              <a:rPr lang="nl-NL" sz="1400" dirty="0"/>
              <a:t> </a:t>
            </a:r>
            <a:r>
              <a:rPr lang="nl-NL" sz="1400" dirty="0" err="1"/>
              <a:t>enterprise</a:t>
            </a:r>
            <a:r>
              <a:rPr lang="nl-NL" sz="1400" dirty="0"/>
              <a:t> </a:t>
            </a:r>
            <a:r>
              <a:rPr lang="nl-NL" sz="1400" dirty="0" err="1"/>
              <a:t>architecture</a:t>
            </a:r>
            <a:r>
              <a:rPr lang="nl-NL" sz="1400" dirty="0"/>
              <a:t>, </a:t>
            </a:r>
            <a:r>
              <a:rPr lang="nl-NL" sz="1400" dirty="0" err="1"/>
              <a:t>and</a:t>
            </a:r>
            <a:r>
              <a:rPr lang="nl-NL" sz="1400" dirty="0"/>
              <a:t> </a:t>
            </a:r>
            <a:r>
              <a:rPr lang="nl-NL" sz="1400" dirty="0" err="1"/>
              <a:t>its</a:t>
            </a:r>
            <a:r>
              <a:rPr lang="nl-NL" sz="1400" dirty="0"/>
              <a:t> </a:t>
            </a:r>
            <a:r>
              <a:rPr lang="nl-NL" sz="1400" dirty="0" err="1"/>
              <a:t>connection</a:t>
            </a:r>
            <a:r>
              <a:rPr lang="nl-NL" sz="1400" dirty="0"/>
              <a:t> </a:t>
            </a:r>
            <a:r>
              <a:rPr lang="nl-NL" sz="1400" dirty="0" err="1"/>
              <a:t>with</a:t>
            </a:r>
            <a:r>
              <a:rPr lang="nl-NL" sz="1400" dirty="0"/>
              <a:t> </a:t>
            </a:r>
            <a:r>
              <a:rPr lang="nl-NL" sz="1400" dirty="0" err="1"/>
              <a:t>the</a:t>
            </a:r>
            <a:r>
              <a:rPr lang="nl-NL" sz="1400" dirty="0"/>
              <a:t> </a:t>
            </a:r>
            <a:r>
              <a:rPr lang="nl-NL" sz="1400" dirty="0" err="1"/>
              <a:t>application</a:t>
            </a:r>
            <a:r>
              <a:rPr lang="nl-NL" sz="1400" dirty="0"/>
              <a:t> system </a:t>
            </a:r>
            <a:r>
              <a:rPr lang="nl-NL" sz="1400" dirty="0" err="1"/>
              <a:t>solutions</a:t>
            </a:r>
            <a:r>
              <a:rPr lang="nl-NL" sz="1400" dirty="0"/>
              <a:t> </a:t>
            </a:r>
            <a:r>
              <a:rPr lang="nl-NL" sz="1400" dirty="0" err="1"/>
              <a:t>and</a:t>
            </a:r>
            <a:r>
              <a:rPr lang="nl-NL" sz="1400" dirty="0"/>
              <a:t> </a:t>
            </a:r>
            <a:r>
              <a:rPr lang="nl-NL" sz="1400" dirty="0" err="1"/>
              <a:t>projects</a:t>
            </a:r>
            <a:r>
              <a:rPr lang="nl-NL" sz="1400" dirty="0"/>
              <a:t> </a:t>
            </a:r>
            <a:r>
              <a:rPr lang="nl-NL" sz="1400" dirty="0" err="1"/>
              <a:t>that</a:t>
            </a:r>
            <a:r>
              <a:rPr lang="nl-NL" sz="1400" dirty="0"/>
              <a:t> </a:t>
            </a:r>
            <a:r>
              <a:rPr lang="nl-NL" sz="1400" dirty="0" err="1"/>
              <a:t>implement</a:t>
            </a:r>
            <a:r>
              <a:rPr lang="nl-NL" sz="1400" dirty="0"/>
              <a:t> </a:t>
            </a:r>
            <a:r>
              <a:rPr lang="nl-NL" sz="1400" dirty="0" err="1"/>
              <a:t>enterprise</a:t>
            </a:r>
            <a:r>
              <a:rPr lang="nl-NL" sz="1400" dirty="0"/>
              <a:t> </a:t>
            </a:r>
            <a:r>
              <a:rPr lang="nl-NL" sz="1400" dirty="0" err="1"/>
              <a:t>architecture</a:t>
            </a:r>
            <a:r>
              <a:rPr lang="nl-NL" sz="1400" dirty="0"/>
              <a:t>. </a:t>
            </a:r>
          </a:p>
          <a:p>
            <a:r>
              <a:rPr lang="nl-NL" sz="1400" dirty="0"/>
              <a:t> </a:t>
            </a:r>
          </a:p>
          <a:p>
            <a:r>
              <a:rPr lang="nl-NL" sz="1400" b="1" dirty="0"/>
              <a:t>Data Development </a:t>
            </a:r>
          </a:p>
          <a:p>
            <a:r>
              <a:rPr lang="nl-NL" sz="1400" dirty="0"/>
              <a:t>The data-</a:t>
            </a:r>
            <a:r>
              <a:rPr lang="nl-NL" sz="1400" dirty="0" err="1"/>
              <a:t>focused</a:t>
            </a:r>
            <a:r>
              <a:rPr lang="nl-NL" sz="1400" dirty="0"/>
              <a:t> </a:t>
            </a:r>
            <a:r>
              <a:rPr lang="nl-NL" sz="1400" dirty="0" err="1"/>
              <a:t>activities</a:t>
            </a:r>
            <a:r>
              <a:rPr lang="nl-NL" sz="1400" dirty="0"/>
              <a:t> </a:t>
            </a:r>
            <a:r>
              <a:rPr lang="nl-NL" sz="1400" dirty="0" err="1"/>
              <a:t>within</a:t>
            </a:r>
            <a:r>
              <a:rPr lang="nl-NL" sz="1400" dirty="0"/>
              <a:t> </a:t>
            </a:r>
            <a:r>
              <a:rPr lang="nl-NL" sz="1400" dirty="0" err="1"/>
              <a:t>the</a:t>
            </a:r>
            <a:r>
              <a:rPr lang="nl-NL" sz="1400" dirty="0"/>
              <a:t> system development </a:t>
            </a:r>
            <a:r>
              <a:rPr lang="nl-NL" sz="1400" dirty="0" err="1"/>
              <a:t>lifecycle</a:t>
            </a:r>
            <a:r>
              <a:rPr lang="nl-NL" sz="1400" dirty="0"/>
              <a:t> (SDLC), </a:t>
            </a:r>
            <a:r>
              <a:rPr lang="nl-NL" sz="1400" dirty="0" err="1"/>
              <a:t>including</a:t>
            </a:r>
            <a:r>
              <a:rPr lang="nl-NL" sz="1400" dirty="0"/>
              <a:t> data </a:t>
            </a:r>
            <a:r>
              <a:rPr lang="nl-NL" sz="1400" dirty="0" err="1"/>
              <a:t>modeling</a:t>
            </a:r>
            <a:r>
              <a:rPr lang="nl-NL" sz="1400" dirty="0"/>
              <a:t> </a:t>
            </a:r>
            <a:r>
              <a:rPr lang="nl-NL" sz="1400" dirty="0" err="1"/>
              <a:t>and</a:t>
            </a:r>
            <a:r>
              <a:rPr lang="nl-NL" sz="1400" dirty="0"/>
              <a:t> data </a:t>
            </a:r>
            <a:r>
              <a:rPr lang="nl-NL" sz="1400" dirty="0" err="1"/>
              <a:t>requirements</a:t>
            </a:r>
            <a:r>
              <a:rPr lang="nl-NL" sz="1400" dirty="0"/>
              <a:t> analysis, design, </a:t>
            </a:r>
            <a:r>
              <a:rPr lang="nl-NL" sz="1400" dirty="0" err="1"/>
              <a:t>implementation</a:t>
            </a:r>
            <a:r>
              <a:rPr lang="nl-NL" sz="1400" dirty="0"/>
              <a:t> </a:t>
            </a:r>
            <a:r>
              <a:rPr lang="nl-NL" sz="1400" dirty="0" err="1"/>
              <a:t>and</a:t>
            </a:r>
            <a:r>
              <a:rPr lang="nl-NL" sz="1400" dirty="0"/>
              <a:t> maintenance of databases data-</a:t>
            </a:r>
            <a:r>
              <a:rPr lang="nl-NL" sz="1400" dirty="0" err="1"/>
              <a:t>related</a:t>
            </a:r>
            <a:r>
              <a:rPr lang="nl-NL" sz="1400" dirty="0"/>
              <a:t> solution </a:t>
            </a:r>
            <a:r>
              <a:rPr lang="nl-NL" sz="1400" dirty="0" err="1"/>
              <a:t>components</a:t>
            </a:r>
            <a:r>
              <a:rPr lang="nl-NL" sz="1400" dirty="0"/>
              <a:t>. </a:t>
            </a:r>
          </a:p>
          <a:p>
            <a:r>
              <a:rPr lang="nl-NL" sz="1400" dirty="0"/>
              <a:t> </a:t>
            </a:r>
          </a:p>
          <a:p>
            <a:r>
              <a:rPr lang="nl-NL" sz="1400" b="1" dirty="0"/>
              <a:t>Data </a:t>
            </a:r>
            <a:r>
              <a:rPr lang="nl-NL" sz="1400" b="1" dirty="0" err="1"/>
              <a:t>Governance</a:t>
            </a:r>
            <a:r>
              <a:rPr lang="nl-NL" sz="1400" b="1" dirty="0"/>
              <a:t> </a:t>
            </a:r>
          </a:p>
          <a:p>
            <a:r>
              <a:rPr lang="nl-NL" sz="1400" dirty="0"/>
              <a:t>The </a:t>
            </a:r>
            <a:r>
              <a:rPr lang="nl-NL" sz="1400" dirty="0" err="1"/>
              <a:t>exercise</a:t>
            </a:r>
            <a:r>
              <a:rPr lang="nl-NL" sz="1400" dirty="0"/>
              <a:t> of </a:t>
            </a:r>
            <a:r>
              <a:rPr lang="nl-NL" sz="1400" dirty="0" err="1"/>
              <a:t>authority</a:t>
            </a:r>
            <a:r>
              <a:rPr lang="nl-NL" sz="1400" dirty="0"/>
              <a:t>, control </a:t>
            </a:r>
            <a:r>
              <a:rPr lang="nl-NL" sz="1400" dirty="0" err="1"/>
              <a:t>and</a:t>
            </a:r>
            <a:r>
              <a:rPr lang="nl-NL" sz="1400" dirty="0"/>
              <a:t> shared </a:t>
            </a:r>
            <a:r>
              <a:rPr lang="nl-NL" sz="1400" dirty="0" err="1"/>
              <a:t>decision</a:t>
            </a:r>
            <a:r>
              <a:rPr lang="nl-NL" sz="1400" dirty="0"/>
              <a:t>-making (planning, monitoring </a:t>
            </a:r>
            <a:r>
              <a:rPr lang="nl-NL" sz="1400" dirty="0" err="1"/>
              <a:t>and</a:t>
            </a:r>
            <a:r>
              <a:rPr lang="nl-NL" sz="1400" dirty="0"/>
              <a:t> </a:t>
            </a:r>
            <a:r>
              <a:rPr lang="nl-NL" sz="1400" dirty="0" err="1"/>
              <a:t>enforcement</a:t>
            </a:r>
            <a:r>
              <a:rPr lang="nl-NL" sz="1400" dirty="0"/>
              <a:t>) over </a:t>
            </a:r>
            <a:r>
              <a:rPr lang="nl-NL" sz="1400" dirty="0" err="1"/>
              <a:t>the</a:t>
            </a:r>
            <a:r>
              <a:rPr lang="nl-NL" sz="1400" dirty="0"/>
              <a:t> management of data assets. Data </a:t>
            </a:r>
            <a:r>
              <a:rPr lang="nl-NL" sz="1400" dirty="0" err="1"/>
              <a:t>Governance</a:t>
            </a:r>
            <a:r>
              <a:rPr lang="nl-NL" sz="1400" dirty="0"/>
              <a:t> is high-level planning </a:t>
            </a:r>
            <a:r>
              <a:rPr lang="nl-NL" sz="1400" dirty="0" err="1"/>
              <a:t>and</a:t>
            </a:r>
            <a:r>
              <a:rPr lang="nl-NL" sz="1400" dirty="0"/>
              <a:t> control over data management. </a:t>
            </a:r>
          </a:p>
          <a:p>
            <a:r>
              <a:rPr lang="nl-NL" sz="1400" dirty="0"/>
              <a:t> </a:t>
            </a:r>
          </a:p>
          <a:p>
            <a:r>
              <a:rPr lang="nl-NL" sz="1400" b="1" dirty="0"/>
              <a:t>Data Operations Management </a:t>
            </a:r>
          </a:p>
          <a:p>
            <a:r>
              <a:rPr lang="nl-NL" sz="1400" dirty="0"/>
              <a:t>Planning, control </a:t>
            </a:r>
            <a:r>
              <a:rPr lang="nl-NL" sz="1400" dirty="0" err="1"/>
              <a:t>and</a:t>
            </a:r>
            <a:r>
              <a:rPr lang="nl-NL" sz="1400" dirty="0"/>
              <a:t> support </a:t>
            </a:r>
            <a:r>
              <a:rPr lang="nl-NL" sz="1400" dirty="0" err="1"/>
              <a:t>for</a:t>
            </a:r>
            <a:r>
              <a:rPr lang="nl-NL" sz="1400" dirty="0"/>
              <a:t> </a:t>
            </a:r>
            <a:r>
              <a:rPr lang="nl-NL" sz="1400" dirty="0" err="1"/>
              <a:t>structured</a:t>
            </a:r>
            <a:r>
              <a:rPr lang="nl-NL" sz="1400" dirty="0"/>
              <a:t> data assets </a:t>
            </a:r>
            <a:r>
              <a:rPr lang="nl-NL" sz="1400" dirty="0" err="1"/>
              <a:t>across</a:t>
            </a:r>
            <a:r>
              <a:rPr lang="nl-NL" sz="1400" dirty="0"/>
              <a:t> </a:t>
            </a:r>
            <a:r>
              <a:rPr lang="nl-NL" sz="1400" dirty="0" err="1"/>
              <a:t>the</a:t>
            </a:r>
            <a:r>
              <a:rPr lang="nl-NL" sz="1400" dirty="0"/>
              <a:t> data </a:t>
            </a:r>
            <a:r>
              <a:rPr lang="nl-NL" sz="1400" dirty="0" err="1"/>
              <a:t>lifecycle</a:t>
            </a:r>
            <a:r>
              <a:rPr lang="nl-NL" sz="1400" dirty="0"/>
              <a:t>, </a:t>
            </a:r>
            <a:r>
              <a:rPr lang="nl-NL" sz="1400" dirty="0" err="1"/>
              <a:t>from</a:t>
            </a:r>
            <a:r>
              <a:rPr lang="nl-NL" sz="1400" dirty="0"/>
              <a:t> </a:t>
            </a:r>
            <a:r>
              <a:rPr lang="nl-NL" sz="1400" dirty="0" err="1"/>
              <a:t>creation</a:t>
            </a:r>
            <a:r>
              <a:rPr lang="nl-NL" sz="1400" dirty="0"/>
              <a:t> </a:t>
            </a:r>
            <a:r>
              <a:rPr lang="nl-NL" sz="1400" dirty="0" err="1"/>
              <a:t>and</a:t>
            </a:r>
            <a:r>
              <a:rPr lang="nl-NL" sz="1400" dirty="0"/>
              <a:t> </a:t>
            </a:r>
            <a:r>
              <a:rPr lang="nl-NL" sz="1400" dirty="0" err="1"/>
              <a:t>acquisition</a:t>
            </a:r>
            <a:r>
              <a:rPr lang="nl-NL" sz="1400" dirty="0"/>
              <a:t> </a:t>
            </a:r>
            <a:r>
              <a:rPr lang="nl-NL" sz="1400" dirty="0" err="1"/>
              <a:t>through</a:t>
            </a:r>
            <a:r>
              <a:rPr lang="nl-NL" sz="1400" dirty="0"/>
              <a:t> </a:t>
            </a:r>
            <a:r>
              <a:rPr lang="nl-NL" sz="1400" dirty="0" err="1"/>
              <a:t>archival</a:t>
            </a:r>
            <a:r>
              <a:rPr lang="nl-NL" sz="1400" dirty="0"/>
              <a:t> </a:t>
            </a:r>
            <a:r>
              <a:rPr lang="nl-NL" sz="1400" dirty="0" err="1"/>
              <a:t>and</a:t>
            </a:r>
            <a:r>
              <a:rPr lang="nl-NL" sz="1400" dirty="0"/>
              <a:t> purge. </a:t>
            </a:r>
          </a:p>
          <a:p>
            <a:r>
              <a:rPr lang="nl-NL" sz="1400" dirty="0"/>
              <a:t> </a:t>
            </a:r>
          </a:p>
          <a:p>
            <a:endParaRPr lang="nl-NL" sz="1400" dirty="0"/>
          </a:p>
        </p:txBody>
      </p:sp>
    </p:spTree>
    <p:custDataLst>
      <p:tags r:id="rId1"/>
    </p:custDataLst>
    <p:extLst>
      <p:ext uri="{BB962C8B-B14F-4D97-AF65-F5344CB8AC3E}">
        <p14:creationId xmlns:p14="http://schemas.microsoft.com/office/powerpoint/2010/main" val="614855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2"/>
            </p:custDataLst>
          </p:nvPr>
        </p:nvSpPr>
        <p:spPr/>
        <p:txBody>
          <a:bodyPr/>
          <a:lstStyle/>
          <a:p>
            <a:r>
              <a:rPr lang="nl-NL" dirty="0"/>
              <a:t>Processen toelichting 2</a:t>
            </a:r>
          </a:p>
        </p:txBody>
      </p:sp>
      <p:sp>
        <p:nvSpPr>
          <p:cNvPr id="3" name="Tijdelijke aanduiding voor inhoud 2"/>
          <p:cNvSpPr>
            <a:spLocks noGrp="1"/>
          </p:cNvSpPr>
          <p:nvPr>
            <p:ph idx="1"/>
            <p:custDataLst>
              <p:tags r:id="rId3"/>
            </p:custDataLst>
          </p:nvPr>
        </p:nvSpPr>
        <p:spPr/>
        <p:txBody>
          <a:bodyPr>
            <a:noAutofit/>
          </a:bodyPr>
          <a:lstStyle/>
          <a:p>
            <a:r>
              <a:rPr lang="nl-NL" sz="1400" b="1" dirty="0"/>
              <a:t>Data </a:t>
            </a:r>
            <a:r>
              <a:rPr lang="nl-NL" sz="1400" b="1" dirty="0" err="1"/>
              <a:t>Quality</a:t>
            </a:r>
            <a:r>
              <a:rPr lang="nl-NL" sz="1400" b="1" dirty="0"/>
              <a:t> Management </a:t>
            </a:r>
          </a:p>
          <a:p>
            <a:r>
              <a:rPr lang="nl-NL" sz="1400" dirty="0"/>
              <a:t>Planning, </a:t>
            </a:r>
            <a:r>
              <a:rPr lang="nl-NL" sz="1400" dirty="0" err="1"/>
              <a:t>implementation</a:t>
            </a:r>
            <a:r>
              <a:rPr lang="nl-NL" sz="1400" dirty="0"/>
              <a:t> </a:t>
            </a:r>
            <a:r>
              <a:rPr lang="nl-NL" sz="1400" dirty="0" err="1"/>
              <a:t>and</a:t>
            </a:r>
            <a:r>
              <a:rPr lang="nl-NL" sz="1400" dirty="0"/>
              <a:t> control </a:t>
            </a:r>
            <a:r>
              <a:rPr lang="nl-NL" sz="1400" dirty="0" err="1"/>
              <a:t>activities</a:t>
            </a:r>
            <a:r>
              <a:rPr lang="nl-NL" sz="1400" dirty="0"/>
              <a:t> </a:t>
            </a:r>
            <a:r>
              <a:rPr lang="nl-NL" sz="1400" dirty="0" err="1"/>
              <a:t>that</a:t>
            </a:r>
            <a:r>
              <a:rPr lang="nl-NL" sz="1400" dirty="0"/>
              <a:t> </a:t>
            </a:r>
            <a:r>
              <a:rPr lang="nl-NL" sz="1400" dirty="0" err="1"/>
              <a:t>apply</a:t>
            </a:r>
            <a:r>
              <a:rPr lang="nl-NL" sz="1400" dirty="0"/>
              <a:t> </a:t>
            </a:r>
            <a:r>
              <a:rPr lang="nl-NL" sz="1400" dirty="0" err="1"/>
              <a:t>quality</a:t>
            </a:r>
            <a:r>
              <a:rPr lang="nl-NL" sz="1400" dirty="0"/>
              <a:t> management </a:t>
            </a:r>
            <a:r>
              <a:rPr lang="nl-NL" sz="1400" dirty="0" err="1"/>
              <a:t>techniques</a:t>
            </a:r>
            <a:r>
              <a:rPr lang="nl-NL" sz="1400" dirty="0"/>
              <a:t> </a:t>
            </a:r>
            <a:r>
              <a:rPr lang="nl-NL" sz="1400" dirty="0" err="1"/>
              <a:t>to</a:t>
            </a:r>
            <a:r>
              <a:rPr lang="nl-NL" sz="1400" dirty="0"/>
              <a:t> </a:t>
            </a:r>
            <a:r>
              <a:rPr lang="nl-NL" sz="1400" dirty="0" err="1"/>
              <a:t>measure</a:t>
            </a:r>
            <a:r>
              <a:rPr lang="nl-NL" sz="1400" dirty="0"/>
              <a:t>, </a:t>
            </a:r>
            <a:r>
              <a:rPr lang="nl-NL" sz="1400" dirty="0" err="1"/>
              <a:t>assess</a:t>
            </a:r>
            <a:r>
              <a:rPr lang="nl-NL" sz="1400" dirty="0"/>
              <a:t>, </a:t>
            </a:r>
            <a:r>
              <a:rPr lang="nl-NL" sz="1400" dirty="0" err="1"/>
              <a:t>improve</a:t>
            </a:r>
            <a:r>
              <a:rPr lang="nl-NL" sz="1400" dirty="0"/>
              <a:t> </a:t>
            </a:r>
            <a:r>
              <a:rPr lang="nl-NL" sz="1400" dirty="0" err="1"/>
              <a:t>and</a:t>
            </a:r>
            <a:r>
              <a:rPr lang="nl-NL" sz="1400" dirty="0"/>
              <a:t> </a:t>
            </a:r>
            <a:r>
              <a:rPr lang="nl-NL" sz="1400" dirty="0" err="1"/>
              <a:t>ensure</a:t>
            </a:r>
            <a:r>
              <a:rPr lang="nl-NL" sz="1400" dirty="0"/>
              <a:t> </a:t>
            </a:r>
            <a:r>
              <a:rPr lang="nl-NL" sz="1400" dirty="0" err="1"/>
              <a:t>the</a:t>
            </a:r>
            <a:r>
              <a:rPr lang="nl-NL" sz="1400" dirty="0"/>
              <a:t> fitness of data </a:t>
            </a:r>
            <a:r>
              <a:rPr lang="nl-NL" sz="1400" dirty="0" err="1"/>
              <a:t>for</a:t>
            </a:r>
            <a:r>
              <a:rPr lang="nl-NL" sz="1400" dirty="0"/>
              <a:t> </a:t>
            </a:r>
            <a:r>
              <a:rPr lang="nl-NL" sz="1400" dirty="0" err="1"/>
              <a:t>use</a:t>
            </a:r>
            <a:r>
              <a:rPr lang="nl-NL" sz="1400" dirty="0"/>
              <a:t>. </a:t>
            </a:r>
          </a:p>
          <a:p>
            <a:r>
              <a:rPr lang="nl-NL" sz="1400" dirty="0"/>
              <a:t> </a:t>
            </a:r>
          </a:p>
          <a:p>
            <a:r>
              <a:rPr lang="nl-NL" sz="1400" b="1" dirty="0"/>
              <a:t>Data Security Management </a:t>
            </a:r>
          </a:p>
          <a:p>
            <a:r>
              <a:rPr lang="nl-NL" sz="1400" dirty="0"/>
              <a:t>Planning, </a:t>
            </a:r>
            <a:r>
              <a:rPr lang="nl-NL" sz="1400" dirty="0" err="1"/>
              <a:t>implementation</a:t>
            </a:r>
            <a:r>
              <a:rPr lang="nl-NL" sz="1400" dirty="0"/>
              <a:t> </a:t>
            </a:r>
            <a:r>
              <a:rPr lang="nl-NL" sz="1400" dirty="0" err="1"/>
              <a:t>and</a:t>
            </a:r>
            <a:r>
              <a:rPr lang="nl-NL" sz="1400" dirty="0"/>
              <a:t> control </a:t>
            </a:r>
            <a:r>
              <a:rPr lang="nl-NL" sz="1400" dirty="0" err="1"/>
              <a:t>activities</a:t>
            </a:r>
            <a:r>
              <a:rPr lang="nl-NL" sz="1400" dirty="0"/>
              <a:t> </a:t>
            </a:r>
            <a:r>
              <a:rPr lang="nl-NL" sz="1400" dirty="0" err="1"/>
              <a:t>to</a:t>
            </a:r>
            <a:r>
              <a:rPr lang="nl-NL" sz="1400" dirty="0"/>
              <a:t> </a:t>
            </a:r>
            <a:r>
              <a:rPr lang="nl-NL" sz="1400" dirty="0" err="1"/>
              <a:t>ensure</a:t>
            </a:r>
            <a:r>
              <a:rPr lang="nl-NL" sz="1400" dirty="0"/>
              <a:t> privacy </a:t>
            </a:r>
            <a:r>
              <a:rPr lang="nl-NL" sz="1400" dirty="0" err="1"/>
              <a:t>and</a:t>
            </a:r>
            <a:r>
              <a:rPr lang="nl-NL" sz="1400" dirty="0"/>
              <a:t> </a:t>
            </a:r>
            <a:r>
              <a:rPr lang="nl-NL" sz="1400" dirty="0" err="1"/>
              <a:t>confidentiality</a:t>
            </a:r>
            <a:r>
              <a:rPr lang="nl-NL" sz="1400" dirty="0"/>
              <a:t> </a:t>
            </a:r>
            <a:r>
              <a:rPr lang="nl-NL" sz="1400" dirty="0" err="1"/>
              <a:t>and</a:t>
            </a:r>
            <a:r>
              <a:rPr lang="nl-NL" sz="1400" dirty="0"/>
              <a:t> </a:t>
            </a:r>
            <a:r>
              <a:rPr lang="nl-NL" sz="1400" dirty="0" err="1"/>
              <a:t>to</a:t>
            </a:r>
            <a:r>
              <a:rPr lang="nl-NL" sz="1400" dirty="0"/>
              <a:t> </a:t>
            </a:r>
            <a:r>
              <a:rPr lang="nl-NL" sz="1400" dirty="0" err="1"/>
              <a:t>prevent</a:t>
            </a:r>
            <a:r>
              <a:rPr lang="nl-NL" sz="1400" dirty="0"/>
              <a:t> </a:t>
            </a:r>
            <a:r>
              <a:rPr lang="nl-NL" sz="1400" dirty="0" err="1"/>
              <a:t>unauthorized</a:t>
            </a:r>
            <a:r>
              <a:rPr lang="nl-NL" sz="1400" dirty="0"/>
              <a:t> </a:t>
            </a:r>
            <a:r>
              <a:rPr lang="nl-NL" sz="1400" dirty="0" err="1"/>
              <a:t>and</a:t>
            </a:r>
            <a:r>
              <a:rPr lang="nl-NL" sz="1400" dirty="0"/>
              <a:t> </a:t>
            </a:r>
            <a:r>
              <a:rPr lang="nl-NL" sz="1400" dirty="0" err="1"/>
              <a:t>inappropriate</a:t>
            </a:r>
            <a:r>
              <a:rPr lang="nl-NL" sz="1400" dirty="0"/>
              <a:t> data access, </a:t>
            </a:r>
            <a:r>
              <a:rPr lang="nl-NL" sz="1400" dirty="0" err="1"/>
              <a:t>creation</a:t>
            </a:r>
            <a:r>
              <a:rPr lang="nl-NL" sz="1400" dirty="0"/>
              <a:t> or change. </a:t>
            </a:r>
          </a:p>
          <a:p>
            <a:r>
              <a:rPr lang="nl-NL" sz="1400" dirty="0"/>
              <a:t> </a:t>
            </a:r>
          </a:p>
          <a:p>
            <a:r>
              <a:rPr lang="nl-NL" sz="1400" b="1" dirty="0"/>
              <a:t>Data </a:t>
            </a:r>
            <a:r>
              <a:rPr lang="nl-NL" sz="1400" b="1" dirty="0" err="1"/>
              <a:t>Warehousing</a:t>
            </a:r>
            <a:r>
              <a:rPr lang="nl-NL" sz="1400" b="1" dirty="0"/>
              <a:t> </a:t>
            </a:r>
            <a:r>
              <a:rPr lang="nl-NL" sz="1400" b="1" dirty="0" err="1"/>
              <a:t>and</a:t>
            </a:r>
            <a:r>
              <a:rPr lang="nl-NL" sz="1400" b="1" dirty="0"/>
              <a:t> Business Intelligence </a:t>
            </a:r>
          </a:p>
          <a:p>
            <a:r>
              <a:rPr lang="nl-NL" sz="1400" dirty="0"/>
              <a:t>Planning, </a:t>
            </a:r>
            <a:r>
              <a:rPr lang="nl-NL" sz="1400" dirty="0" err="1"/>
              <a:t>implementation</a:t>
            </a:r>
            <a:r>
              <a:rPr lang="nl-NL" sz="1400" dirty="0"/>
              <a:t> </a:t>
            </a:r>
            <a:r>
              <a:rPr lang="nl-NL" sz="1400" dirty="0" err="1"/>
              <a:t>and</a:t>
            </a:r>
            <a:r>
              <a:rPr lang="nl-NL" sz="1400" dirty="0"/>
              <a:t> control </a:t>
            </a:r>
            <a:r>
              <a:rPr lang="nl-NL" sz="1400" dirty="0" err="1"/>
              <a:t>processes</a:t>
            </a:r>
            <a:r>
              <a:rPr lang="nl-NL" sz="1400" dirty="0"/>
              <a:t> </a:t>
            </a:r>
            <a:r>
              <a:rPr lang="nl-NL" sz="1400" dirty="0" err="1"/>
              <a:t>to</a:t>
            </a:r>
            <a:r>
              <a:rPr lang="nl-NL" sz="1400" dirty="0"/>
              <a:t> </a:t>
            </a:r>
            <a:r>
              <a:rPr lang="nl-NL" sz="1400" dirty="0" err="1"/>
              <a:t>provide</a:t>
            </a:r>
            <a:r>
              <a:rPr lang="nl-NL" sz="1400" dirty="0"/>
              <a:t> </a:t>
            </a:r>
            <a:r>
              <a:rPr lang="nl-NL" sz="1400" dirty="0" err="1"/>
              <a:t>decision</a:t>
            </a:r>
            <a:r>
              <a:rPr lang="nl-NL" sz="1400" dirty="0"/>
              <a:t> support data </a:t>
            </a:r>
            <a:r>
              <a:rPr lang="nl-NL" sz="1400" dirty="0" err="1"/>
              <a:t>and</a:t>
            </a:r>
            <a:r>
              <a:rPr lang="nl-NL" sz="1400" dirty="0"/>
              <a:t> support </a:t>
            </a:r>
            <a:r>
              <a:rPr lang="nl-NL" sz="1400" dirty="0" err="1"/>
              <a:t>knowledge</a:t>
            </a:r>
            <a:r>
              <a:rPr lang="nl-NL" sz="1400" dirty="0"/>
              <a:t> </a:t>
            </a:r>
            <a:r>
              <a:rPr lang="nl-NL" sz="1400" dirty="0" err="1"/>
              <a:t>workers</a:t>
            </a:r>
            <a:r>
              <a:rPr lang="nl-NL" sz="1400" dirty="0"/>
              <a:t> </a:t>
            </a:r>
            <a:r>
              <a:rPr lang="nl-NL" sz="1400" dirty="0" err="1"/>
              <a:t>engaged</a:t>
            </a:r>
            <a:r>
              <a:rPr lang="nl-NL" sz="1400" dirty="0"/>
              <a:t> in </a:t>
            </a:r>
            <a:r>
              <a:rPr lang="nl-NL" sz="1400" dirty="0" err="1"/>
              <a:t>reporting</a:t>
            </a:r>
            <a:r>
              <a:rPr lang="nl-NL" sz="1400" dirty="0"/>
              <a:t>, query </a:t>
            </a:r>
            <a:r>
              <a:rPr lang="nl-NL" sz="1400" dirty="0" err="1"/>
              <a:t>and</a:t>
            </a:r>
            <a:r>
              <a:rPr lang="nl-NL" sz="1400" dirty="0"/>
              <a:t> analysis. </a:t>
            </a:r>
          </a:p>
          <a:p>
            <a:r>
              <a:rPr lang="nl-NL" sz="1400" dirty="0"/>
              <a:t> </a:t>
            </a:r>
          </a:p>
          <a:p>
            <a:r>
              <a:rPr lang="nl-NL" sz="1400" b="1" dirty="0"/>
              <a:t>Document </a:t>
            </a:r>
            <a:r>
              <a:rPr lang="nl-NL" sz="1400" b="1" dirty="0" err="1"/>
              <a:t>and</a:t>
            </a:r>
            <a:r>
              <a:rPr lang="nl-NL" sz="1400" b="1" dirty="0"/>
              <a:t> Content Management </a:t>
            </a:r>
          </a:p>
          <a:p>
            <a:r>
              <a:rPr lang="nl-NL" sz="1400" dirty="0"/>
              <a:t>Planning, </a:t>
            </a:r>
            <a:r>
              <a:rPr lang="nl-NL" sz="1400" dirty="0" err="1"/>
              <a:t>implementation</a:t>
            </a:r>
            <a:r>
              <a:rPr lang="nl-NL" sz="1400" dirty="0"/>
              <a:t> </a:t>
            </a:r>
            <a:r>
              <a:rPr lang="nl-NL" sz="1400" dirty="0" err="1"/>
              <a:t>and</a:t>
            </a:r>
            <a:r>
              <a:rPr lang="nl-NL" sz="1400" dirty="0"/>
              <a:t> control </a:t>
            </a:r>
            <a:r>
              <a:rPr lang="nl-NL" sz="1400" dirty="0" err="1"/>
              <a:t>activities</a:t>
            </a:r>
            <a:r>
              <a:rPr lang="nl-NL" sz="1400" dirty="0"/>
              <a:t> </a:t>
            </a:r>
            <a:r>
              <a:rPr lang="nl-NL" sz="1400" dirty="0" err="1"/>
              <a:t>to</a:t>
            </a:r>
            <a:r>
              <a:rPr lang="nl-NL" sz="1400" dirty="0"/>
              <a:t> store, </a:t>
            </a:r>
            <a:r>
              <a:rPr lang="nl-NL" sz="1400" dirty="0" err="1"/>
              <a:t>protect</a:t>
            </a:r>
            <a:r>
              <a:rPr lang="nl-NL" sz="1400" dirty="0"/>
              <a:t> </a:t>
            </a:r>
            <a:r>
              <a:rPr lang="nl-NL" sz="1400" dirty="0" err="1"/>
              <a:t>and</a:t>
            </a:r>
            <a:r>
              <a:rPr lang="nl-NL" sz="1400" dirty="0"/>
              <a:t> access data found </a:t>
            </a:r>
            <a:r>
              <a:rPr lang="nl-NL" sz="1400" dirty="0" err="1"/>
              <a:t>within</a:t>
            </a:r>
            <a:r>
              <a:rPr lang="nl-NL" sz="1400" dirty="0"/>
              <a:t> </a:t>
            </a:r>
            <a:r>
              <a:rPr lang="nl-NL" sz="1400" dirty="0" err="1"/>
              <a:t>electronic</a:t>
            </a:r>
            <a:r>
              <a:rPr lang="nl-NL" sz="1400" dirty="0"/>
              <a:t> files </a:t>
            </a:r>
            <a:r>
              <a:rPr lang="nl-NL" sz="1400" dirty="0" err="1"/>
              <a:t>and</a:t>
            </a:r>
            <a:r>
              <a:rPr lang="nl-NL" sz="1400" dirty="0"/>
              <a:t> </a:t>
            </a:r>
            <a:r>
              <a:rPr lang="nl-NL" sz="1400" dirty="0" err="1"/>
              <a:t>physical</a:t>
            </a:r>
            <a:r>
              <a:rPr lang="nl-NL" sz="1400" dirty="0"/>
              <a:t> records (</a:t>
            </a:r>
            <a:r>
              <a:rPr lang="nl-NL" sz="1400" dirty="0" err="1"/>
              <a:t>including</a:t>
            </a:r>
            <a:r>
              <a:rPr lang="nl-NL" sz="1400" dirty="0"/>
              <a:t> </a:t>
            </a:r>
            <a:r>
              <a:rPr lang="nl-NL" sz="1400" dirty="0" err="1"/>
              <a:t>text</a:t>
            </a:r>
            <a:r>
              <a:rPr lang="nl-NL" sz="1400" dirty="0"/>
              <a:t>, </a:t>
            </a:r>
            <a:r>
              <a:rPr lang="nl-NL" sz="1400" dirty="0" err="1"/>
              <a:t>graphics</a:t>
            </a:r>
            <a:r>
              <a:rPr lang="nl-NL" sz="1400" dirty="0"/>
              <a:t>, image, audio, video) </a:t>
            </a:r>
          </a:p>
          <a:p>
            <a:r>
              <a:rPr lang="nl-NL" sz="1400" dirty="0"/>
              <a:t> </a:t>
            </a:r>
          </a:p>
          <a:p>
            <a:r>
              <a:rPr lang="nl-NL" sz="1400" b="1" dirty="0"/>
              <a:t>Reference </a:t>
            </a:r>
            <a:r>
              <a:rPr lang="nl-NL" sz="1400" b="1" dirty="0" err="1"/>
              <a:t>and</a:t>
            </a:r>
            <a:r>
              <a:rPr lang="nl-NL" sz="1400" b="1" dirty="0"/>
              <a:t> Master Data Management </a:t>
            </a:r>
          </a:p>
          <a:p>
            <a:r>
              <a:rPr lang="nl-NL" sz="1400" dirty="0"/>
              <a:t>Planning, </a:t>
            </a:r>
            <a:r>
              <a:rPr lang="nl-NL" sz="1400" dirty="0" err="1"/>
              <a:t>implementation</a:t>
            </a:r>
            <a:r>
              <a:rPr lang="nl-NL" sz="1400" dirty="0"/>
              <a:t> </a:t>
            </a:r>
            <a:r>
              <a:rPr lang="nl-NL" sz="1400" dirty="0" err="1"/>
              <a:t>and</a:t>
            </a:r>
            <a:r>
              <a:rPr lang="nl-NL" sz="1400" dirty="0"/>
              <a:t> control </a:t>
            </a:r>
            <a:r>
              <a:rPr lang="nl-NL" sz="1400" dirty="0" err="1"/>
              <a:t>activities</a:t>
            </a:r>
            <a:r>
              <a:rPr lang="nl-NL" sz="1400" dirty="0"/>
              <a:t> </a:t>
            </a:r>
            <a:r>
              <a:rPr lang="nl-NL" sz="1400" dirty="0" err="1"/>
              <a:t>to</a:t>
            </a:r>
            <a:r>
              <a:rPr lang="nl-NL" sz="1400" dirty="0"/>
              <a:t> </a:t>
            </a:r>
            <a:r>
              <a:rPr lang="nl-NL" sz="1400" dirty="0" err="1"/>
              <a:t>ensure</a:t>
            </a:r>
            <a:r>
              <a:rPr lang="nl-NL" sz="1400" dirty="0"/>
              <a:t> </a:t>
            </a:r>
            <a:r>
              <a:rPr lang="nl-NL" sz="1400" dirty="0" err="1"/>
              <a:t>consistency</a:t>
            </a:r>
            <a:r>
              <a:rPr lang="nl-NL" sz="1400" dirty="0"/>
              <a:t> of </a:t>
            </a:r>
            <a:r>
              <a:rPr lang="nl-NL" sz="1400" dirty="0" err="1"/>
              <a:t>contextual</a:t>
            </a:r>
            <a:r>
              <a:rPr lang="nl-NL" sz="1400" dirty="0"/>
              <a:t> data </a:t>
            </a:r>
            <a:r>
              <a:rPr lang="nl-NL" sz="1400" dirty="0" err="1"/>
              <a:t>values</a:t>
            </a:r>
            <a:r>
              <a:rPr lang="nl-NL" sz="1400" dirty="0"/>
              <a:t> </a:t>
            </a:r>
            <a:r>
              <a:rPr lang="nl-NL" sz="1400" dirty="0" err="1"/>
              <a:t>with</a:t>
            </a:r>
            <a:r>
              <a:rPr lang="nl-NL" sz="1400" dirty="0"/>
              <a:t> a “golden </a:t>
            </a:r>
            <a:r>
              <a:rPr lang="nl-NL" sz="1400" dirty="0" err="1"/>
              <a:t>version</a:t>
            </a:r>
            <a:r>
              <a:rPr lang="nl-NL" sz="1400" dirty="0"/>
              <a:t>” of these data </a:t>
            </a:r>
            <a:r>
              <a:rPr lang="nl-NL" sz="1400" dirty="0" err="1"/>
              <a:t>values</a:t>
            </a:r>
            <a:r>
              <a:rPr lang="nl-NL" sz="1400" dirty="0"/>
              <a:t>.  </a:t>
            </a:r>
          </a:p>
          <a:p>
            <a:r>
              <a:rPr lang="nl-NL" sz="1400" dirty="0"/>
              <a:t>  </a:t>
            </a:r>
          </a:p>
          <a:p>
            <a:endParaRPr lang="nl-NL" sz="1400" dirty="0"/>
          </a:p>
        </p:txBody>
      </p:sp>
    </p:spTree>
    <p:custDataLst>
      <p:tags r:id="rId1"/>
    </p:custDataLst>
    <p:extLst>
      <p:ext uri="{BB962C8B-B14F-4D97-AF65-F5344CB8AC3E}">
        <p14:creationId xmlns:p14="http://schemas.microsoft.com/office/powerpoint/2010/main" val="2735021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custDataLst>
              <p:tags r:id="rId2"/>
            </p:custDataLst>
          </p:nvPr>
        </p:nvSpPr>
        <p:spPr/>
        <p:txBody>
          <a:bodyPr/>
          <a:lstStyle/>
          <a:p>
            <a:r>
              <a:rPr lang="nl-NL" dirty="0"/>
              <a:t>Interactieve sessie</a:t>
            </a:r>
          </a:p>
        </p:txBody>
      </p:sp>
      <p:sp>
        <p:nvSpPr>
          <p:cNvPr id="3" name="Tijdelijke aanduiding voor inhoud 2"/>
          <p:cNvSpPr>
            <a:spLocks noGrp="1"/>
          </p:cNvSpPr>
          <p:nvPr>
            <p:ph idx="1"/>
            <p:custDataLst>
              <p:tags r:id="rId3"/>
            </p:custDataLst>
          </p:nvPr>
        </p:nvSpPr>
        <p:spPr/>
        <p:txBody>
          <a:bodyPr/>
          <a:lstStyle/>
          <a:p>
            <a:pPr marL="342900" indent="-342900"/>
            <a:r>
              <a:rPr lang="nl-NL" dirty="0"/>
              <a:t>Welke processen zijn momenteel </a:t>
            </a:r>
            <a:r>
              <a:rPr lang="nl-NL" dirty="0" err="1"/>
              <a:t>geimplementeerd</a:t>
            </a:r>
            <a:r>
              <a:rPr lang="nl-NL" dirty="0"/>
              <a:t> </a:t>
            </a:r>
            <a:r>
              <a:rPr lang="nl-NL" dirty="0" err="1"/>
              <a:t>cq</a:t>
            </a:r>
            <a:r>
              <a:rPr lang="nl-NL" dirty="0"/>
              <a:t> relevant binnen jouw werkveld</a:t>
            </a:r>
          </a:p>
          <a:p>
            <a:pPr marL="342900" indent="-342900"/>
            <a:r>
              <a:rPr lang="nl-NL" dirty="0"/>
              <a:t>Welke score geef je de huidige inrichting van deze processen</a:t>
            </a:r>
          </a:p>
          <a:p>
            <a:pPr marL="342900" indent="-342900"/>
            <a:r>
              <a:rPr lang="nl-NL" dirty="0"/>
              <a:t>Welke score geef je de gewenste inrichting van deze processen</a:t>
            </a:r>
          </a:p>
          <a:p>
            <a:pPr marL="342900" indent="-342900"/>
            <a:r>
              <a:rPr lang="nl-NL" dirty="0"/>
              <a:t>Welke maatregelen zijn nodig (als er verschil zit tussen as is en </a:t>
            </a:r>
            <a:r>
              <a:rPr lang="nl-NL" dirty="0" err="1"/>
              <a:t>to</a:t>
            </a:r>
            <a:r>
              <a:rPr lang="nl-NL" dirty="0"/>
              <a:t> </a:t>
            </a:r>
            <a:r>
              <a:rPr lang="nl-NL" dirty="0" err="1"/>
              <a:t>be</a:t>
            </a:r>
            <a:r>
              <a:rPr lang="nl-NL" dirty="0"/>
              <a:t>)</a:t>
            </a:r>
          </a:p>
        </p:txBody>
      </p:sp>
    </p:spTree>
    <p:custDataLst>
      <p:tags r:id="rId1"/>
    </p:custDataLst>
    <p:extLst>
      <p:ext uri="{BB962C8B-B14F-4D97-AF65-F5344CB8AC3E}">
        <p14:creationId xmlns:p14="http://schemas.microsoft.com/office/powerpoint/2010/main" val="4236130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custDataLst>
              <p:tags r:id="rId2"/>
            </p:custDataLst>
          </p:nvPr>
        </p:nvSpPr>
        <p:spPr/>
        <p:txBody>
          <a:bodyPr/>
          <a:lstStyle/>
          <a:p>
            <a:r>
              <a:rPr lang="nl-NL" dirty="0"/>
              <a:t>Score </a:t>
            </a:r>
          </a:p>
        </p:txBody>
      </p:sp>
      <p:graphicFrame>
        <p:nvGraphicFramePr>
          <p:cNvPr id="4" name="Tijdelijke aanduiding voor inhoud 3"/>
          <p:cNvGraphicFramePr>
            <a:graphicFrameLocks noGrp="1"/>
          </p:cNvGraphicFramePr>
          <p:nvPr>
            <p:ph idx="1"/>
            <p:extLst/>
          </p:nvPr>
        </p:nvGraphicFramePr>
        <p:xfrm>
          <a:off x="1885950" y="1082675"/>
          <a:ext cx="8229600" cy="4079240"/>
        </p:xfrm>
        <a:graphic>
          <a:graphicData uri="http://schemas.openxmlformats.org/drawingml/2006/table">
            <a:tbl>
              <a:tblPr firstRow="1" bandRow="1">
                <a:tableStyleId>{5C22544A-7EE6-4342-B048-85BDC9FD1C3A}</a:tableStyleId>
              </a:tblPr>
              <a:tblGrid>
                <a:gridCol w="5578202">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427262">
                  <a:extLst>
                    <a:ext uri="{9D8B030D-6E8A-4147-A177-3AD203B41FA5}">
                      <a16:colId xmlns:a16="http://schemas.microsoft.com/office/drawing/2014/main" val="20002"/>
                    </a:ext>
                  </a:extLst>
                </a:gridCol>
              </a:tblGrid>
              <a:tr h="370840">
                <a:tc>
                  <a:txBody>
                    <a:bodyPr/>
                    <a:lstStyle/>
                    <a:p>
                      <a:endParaRPr lang="nl-NL" dirty="0"/>
                    </a:p>
                  </a:txBody>
                  <a:tcPr/>
                </a:tc>
                <a:tc>
                  <a:txBody>
                    <a:bodyPr/>
                    <a:lstStyle/>
                    <a:p>
                      <a:r>
                        <a:rPr lang="nl-NL" dirty="0"/>
                        <a:t>As</a:t>
                      </a:r>
                      <a:r>
                        <a:rPr lang="nl-NL" baseline="0" dirty="0"/>
                        <a:t> is</a:t>
                      </a:r>
                      <a:endParaRPr lang="nl-NL" dirty="0"/>
                    </a:p>
                  </a:txBody>
                  <a:tcPr/>
                </a:tc>
                <a:tc>
                  <a:txBody>
                    <a:bodyPr/>
                    <a:lstStyle/>
                    <a:p>
                      <a:r>
                        <a:rPr lang="nl-NL" dirty="0" err="1"/>
                        <a:t>To</a:t>
                      </a:r>
                      <a:r>
                        <a:rPr lang="nl-NL" dirty="0"/>
                        <a:t> </a:t>
                      </a:r>
                      <a:r>
                        <a:rPr lang="nl-NL" dirty="0" err="1"/>
                        <a:t>be</a:t>
                      </a:r>
                      <a:endParaRPr lang="nl-NL" dirty="0"/>
                    </a:p>
                  </a:txBody>
                  <a:tcPr/>
                </a:tc>
                <a:extLst>
                  <a:ext uri="{0D108BD9-81ED-4DB2-BD59-A6C34878D82A}">
                    <a16:rowId xmlns:a16="http://schemas.microsoft.com/office/drawing/2014/main" val="10000"/>
                  </a:ext>
                </a:extLst>
              </a:tr>
              <a:tr h="370840">
                <a:tc>
                  <a:txBody>
                    <a:bodyPr/>
                    <a:lstStyle/>
                    <a:p>
                      <a:r>
                        <a:rPr lang="nl-NL" b="1" dirty="0"/>
                        <a:t>Meta-data Management </a:t>
                      </a:r>
                      <a:endParaRPr lang="nl-NL" dirty="0"/>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b="1" dirty="0"/>
                        <a:t>Data Architecture Management </a:t>
                      </a:r>
                      <a:endParaRPr lang="nl-NL" dirty="0"/>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b="1" dirty="0"/>
                        <a:t>Data Development </a:t>
                      </a:r>
                      <a:endParaRPr lang="nl-NL" dirty="0"/>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b="1" dirty="0"/>
                        <a:t>Data </a:t>
                      </a:r>
                      <a:r>
                        <a:rPr lang="nl-NL" b="1" dirty="0" err="1"/>
                        <a:t>Governance</a:t>
                      </a:r>
                      <a:r>
                        <a:rPr lang="nl-NL" b="1" dirty="0"/>
                        <a:t> </a:t>
                      </a:r>
                      <a:endParaRPr lang="nl-NL" dirty="0"/>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b="1" dirty="0"/>
                        <a:t>Data Operations Management</a:t>
                      </a:r>
                      <a:endParaRPr lang="nl-NL" dirty="0"/>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b="1" dirty="0"/>
                        <a:t>Data </a:t>
                      </a:r>
                      <a:r>
                        <a:rPr lang="nl-NL" b="1" dirty="0" err="1"/>
                        <a:t>Quality</a:t>
                      </a:r>
                      <a:r>
                        <a:rPr lang="nl-NL" b="1" dirty="0"/>
                        <a:t> Management </a:t>
                      </a:r>
                      <a:endParaRPr lang="nl-NL" dirty="0"/>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b="1" dirty="0"/>
                        <a:t>Data Security Management </a:t>
                      </a:r>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100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b="1" dirty="0"/>
                        <a:t>Data </a:t>
                      </a:r>
                      <a:r>
                        <a:rPr lang="nl-NL" b="1" dirty="0" err="1"/>
                        <a:t>Warehousing</a:t>
                      </a:r>
                      <a:r>
                        <a:rPr lang="nl-NL" b="1" dirty="0"/>
                        <a:t> </a:t>
                      </a:r>
                      <a:r>
                        <a:rPr lang="nl-NL" b="1" dirty="0" err="1"/>
                        <a:t>and</a:t>
                      </a:r>
                      <a:r>
                        <a:rPr lang="nl-NL" b="1" dirty="0"/>
                        <a:t> Business Intelligence </a:t>
                      </a:r>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1000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b="1" dirty="0"/>
                        <a:t>Document </a:t>
                      </a:r>
                      <a:r>
                        <a:rPr lang="nl-NL" b="1" dirty="0" err="1"/>
                        <a:t>and</a:t>
                      </a:r>
                      <a:r>
                        <a:rPr lang="nl-NL" b="1" dirty="0"/>
                        <a:t> Content Management </a:t>
                      </a:r>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1000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b="1" dirty="0"/>
                        <a:t>Reference </a:t>
                      </a:r>
                      <a:r>
                        <a:rPr lang="nl-NL" b="1" dirty="0" err="1"/>
                        <a:t>and</a:t>
                      </a:r>
                      <a:r>
                        <a:rPr lang="nl-NL" b="1" dirty="0"/>
                        <a:t> Master Data Management </a:t>
                      </a:r>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10010"/>
                  </a:ext>
                </a:extLst>
              </a:tr>
            </a:tbl>
          </a:graphicData>
        </a:graphic>
      </p:graphicFrame>
    </p:spTree>
    <p:custDataLst>
      <p:tags r:id="rId1"/>
    </p:custDataLst>
    <p:extLst>
      <p:ext uri="{BB962C8B-B14F-4D97-AF65-F5344CB8AC3E}">
        <p14:creationId xmlns:p14="http://schemas.microsoft.com/office/powerpoint/2010/main" val="3047747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custDataLst>
              <p:tags r:id="rId2"/>
            </p:custDataLst>
          </p:nvPr>
        </p:nvSpPr>
        <p:spPr/>
        <p:txBody>
          <a:bodyPr/>
          <a:lstStyle/>
          <a:p>
            <a:r>
              <a:rPr lang="nl-NL" dirty="0"/>
              <a:t>Data kwaliteiten</a:t>
            </a:r>
          </a:p>
        </p:txBody>
      </p:sp>
      <p:sp>
        <p:nvSpPr>
          <p:cNvPr id="9" name="Tijdelijke aanduiding voor inhoud 8"/>
          <p:cNvSpPr>
            <a:spLocks noGrp="1"/>
          </p:cNvSpPr>
          <p:nvPr>
            <p:ph idx="1"/>
            <p:custDataLst>
              <p:tags r:id="rId3"/>
            </p:custDataLst>
          </p:nvPr>
        </p:nvSpPr>
        <p:spPr/>
        <p:txBody>
          <a:bodyPr/>
          <a:lstStyle/>
          <a:p>
            <a:pPr fontAlgn="t"/>
            <a:r>
              <a:rPr lang="nl-NL" b="1" cap="all" dirty="0"/>
              <a:t>Accuraatheid</a:t>
            </a:r>
            <a:endParaRPr lang="nl-NL" dirty="0"/>
          </a:p>
          <a:p>
            <a:pPr fontAlgn="t"/>
            <a:r>
              <a:rPr lang="nl-NL" dirty="0"/>
              <a:t>Accuraatheid heeft betrekking op de mate waarin een data entiteit de werkelijkheid weergeeft. Accuraatheid kan bepaald worden door een data entiteit te vergelijken met de entiteit in de werkelijkheid. Voorbeeld uit het verleden waarbij een baby een stemkaart ontving op basis van een lage accuraatheid binnen de GBA.</a:t>
            </a:r>
          </a:p>
          <a:p>
            <a:endParaRPr lang="nl-NL" dirty="0"/>
          </a:p>
        </p:txBody>
      </p:sp>
    </p:spTree>
    <p:custDataLst>
      <p:tags r:id="rId1"/>
    </p:custDataLst>
    <p:extLst>
      <p:ext uri="{BB962C8B-B14F-4D97-AF65-F5344CB8AC3E}">
        <p14:creationId xmlns:p14="http://schemas.microsoft.com/office/powerpoint/2010/main" val="29319992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TEMLINKS" val="27,2299213409424"/>
  <p:tag name="ITEMTOP" val="28,5574798583984"/>
  <p:tag name="ITEMBREEDTE" val="611,770078659058"/>
  <p:tag name="ITEMHOOGTE" val="65,6749572753906"/>
</p:tagLst>
</file>

<file path=ppt/tags/tag10.xml><?xml version="1.0" encoding="utf-8"?>
<p:tagLst xmlns:a="http://schemas.openxmlformats.org/drawingml/2006/main" xmlns:r="http://schemas.openxmlformats.org/officeDocument/2006/relationships" xmlns:p="http://schemas.openxmlformats.org/presentationml/2006/main">
  <p:tag name="VIEWOFFICEVERSIE" val="2014.1.6.16631"/>
</p:tagLst>
</file>

<file path=ppt/tags/tag11.xml><?xml version="1.0" encoding="utf-8"?>
<p:tagLst xmlns:a="http://schemas.openxmlformats.org/drawingml/2006/main" xmlns:r="http://schemas.openxmlformats.org/officeDocument/2006/relationships" xmlns:p="http://schemas.openxmlformats.org/presentationml/2006/main">
  <p:tag name="ITEMLINKS" val="27,2299213409424"/>
  <p:tag name="ITEMTOP" val="28,5574798583984"/>
  <p:tag name="ITEMBREEDTE" val="611,770078659058"/>
  <p:tag name="ITEMHOOGTE" val="65,6749572753906"/>
</p:tagLst>
</file>

<file path=ppt/tags/tag12.xml><?xml version="1.0" encoding="utf-8"?>
<p:tagLst xmlns:a="http://schemas.openxmlformats.org/drawingml/2006/main" xmlns:r="http://schemas.openxmlformats.org/officeDocument/2006/relationships" xmlns:p="http://schemas.openxmlformats.org/presentationml/2006/main">
  <p:tag name="ITEMLINKS" val="28,5169296264648"/>
  <p:tag name="ITEMTOP" val="85,2147216796875"/>
  <p:tag name="ITEMBREEDTE" val="647,999977111816"/>
  <p:tag name="ITEMHOOGTE" val="398,174499511719"/>
</p:tagLst>
</file>

<file path=ppt/tags/tag13.xml><?xml version="1.0" encoding="utf-8"?>
<p:tagLst xmlns:a="http://schemas.openxmlformats.org/drawingml/2006/main" xmlns:r="http://schemas.openxmlformats.org/officeDocument/2006/relationships" xmlns:p="http://schemas.openxmlformats.org/presentationml/2006/main">
  <p:tag name="VIEWOFFICEVERSIE" val="2014.1.6.16631"/>
</p:tagLst>
</file>

<file path=ppt/tags/tag14.xml><?xml version="1.0" encoding="utf-8"?>
<p:tagLst xmlns:a="http://schemas.openxmlformats.org/drawingml/2006/main" xmlns:r="http://schemas.openxmlformats.org/officeDocument/2006/relationships" xmlns:p="http://schemas.openxmlformats.org/presentationml/2006/main">
  <p:tag name="ITEMLINKS" val="27,2299213409424"/>
  <p:tag name="ITEMTOP" val="28,5574798583984"/>
  <p:tag name="ITEMBREEDTE" val="611,770078659058"/>
  <p:tag name="ITEMHOOGTE" val="65,6749572753906"/>
</p:tagLst>
</file>

<file path=ppt/tags/tag15.xml><?xml version="1.0" encoding="utf-8"?>
<p:tagLst xmlns:a="http://schemas.openxmlformats.org/drawingml/2006/main" xmlns:r="http://schemas.openxmlformats.org/officeDocument/2006/relationships" xmlns:p="http://schemas.openxmlformats.org/presentationml/2006/main">
  <p:tag name="ITEMLINKS" val="28,5169296264648"/>
  <p:tag name="ITEMTOP" val="85,2147216796875"/>
  <p:tag name="ITEMBREEDTE" val="647,999977111816"/>
  <p:tag name="ITEMHOOGTE" val="398,174499511719"/>
</p:tagLst>
</file>

<file path=ppt/tags/tag16.xml><?xml version="1.0" encoding="utf-8"?>
<p:tagLst xmlns:a="http://schemas.openxmlformats.org/drawingml/2006/main" xmlns:r="http://schemas.openxmlformats.org/officeDocument/2006/relationships" xmlns:p="http://schemas.openxmlformats.org/presentationml/2006/main">
  <p:tag name="VIEWOFFICEVERSIE" val="2014.1.6.16631"/>
</p:tagLst>
</file>

<file path=ppt/tags/tag17.xml><?xml version="1.0" encoding="utf-8"?>
<p:tagLst xmlns:a="http://schemas.openxmlformats.org/drawingml/2006/main" xmlns:r="http://schemas.openxmlformats.org/officeDocument/2006/relationships" xmlns:p="http://schemas.openxmlformats.org/presentationml/2006/main">
  <p:tag name="ITEMLINKS" val="27,2299213409424"/>
  <p:tag name="ITEMTOP" val="28,5574798583984"/>
  <p:tag name="ITEMBREEDTE" val="611,770078659058"/>
  <p:tag name="ITEMHOOGTE" val="65,6749572753906"/>
</p:tagLst>
</file>

<file path=ppt/tags/tag18.xml><?xml version="1.0" encoding="utf-8"?>
<p:tagLst xmlns:a="http://schemas.openxmlformats.org/drawingml/2006/main" xmlns:r="http://schemas.openxmlformats.org/officeDocument/2006/relationships" xmlns:p="http://schemas.openxmlformats.org/presentationml/2006/main">
  <p:tag name="VIEWOFFICEVERSIE" val="2014.1.6.16631"/>
</p:tagLst>
</file>

<file path=ppt/tags/tag19.xml><?xml version="1.0" encoding="utf-8"?>
<p:tagLst xmlns:a="http://schemas.openxmlformats.org/drawingml/2006/main" xmlns:r="http://schemas.openxmlformats.org/officeDocument/2006/relationships" xmlns:p="http://schemas.openxmlformats.org/presentationml/2006/main">
  <p:tag name="ITEMLINKS" val="27,2299213409424"/>
  <p:tag name="ITEMTOP" val="28,5574798583984"/>
  <p:tag name="ITEMBREEDTE" val="611,770078659058"/>
  <p:tag name="ITEMHOOGTE" val="65,6749572753906"/>
</p:tagLst>
</file>

<file path=ppt/tags/tag2.xml><?xml version="1.0" encoding="utf-8"?>
<p:tagLst xmlns:a="http://schemas.openxmlformats.org/drawingml/2006/main" xmlns:r="http://schemas.openxmlformats.org/officeDocument/2006/relationships" xmlns:p="http://schemas.openxmlformats.org/presentationml/2006/main">
  <p:tag name="ITEMLINKS" val="28,5169296264648"/>
  <p:tag name="ITEMTOP" val="85,2147216796875"/>
  <p:tag name="ITEMBREEDTE" val="647,999977111816"/>
  <p:tag name="ITEMHOOGTE" val="398,174499511719"/>
</p:tagLst>
</file>

<file path=ppt/tags/tag20.xml><?xml version="1.0" encoding="utf-8"?>
<p:tagLst xmlns:a="http://schemas.openxmlformats.org/drawingml/2006/main" xmlns:r="http://schemas.openxmlformats.org/officeDocument/2006/relationships" xmlns:p="http://schemas.openxmlformats.org/presentationml/2006/main">
  <p:tag name="ITEMLINKS" val="28,5169296264648"/>
  <p:tag name="ITEMTOP" val="85,2147216796875"/>
  <p:tag name="ITEMBREEDTE" val="647,999977111816"/>
  <p:tag name="ITEMHOOGTE" val="398,174499511719"/>
</p:tagLst>
</file>

<file path=ppt/tags/tag21.xml><?xml version="1.0" encoding="utf-8"?>
<p:tagLst xmlns:a="http://schemas.openxmlformats.org/drawingml/2006/main" xmlns:r="http://schemas.openxmlformats.org/officeDocument/2006/relationships" xmlns:p="http://schemas.openxmlformats.org/presentationml/2006/main">
  <p:tag name="VIEWOFFICEVERSIE" val="2014.1.6.16631"/>
</p:tagLst>
</file>

<file path=ppt/tags/tag22.xml><?xml version="1.0" encoding="utf-8"?>
<p:tagLst xmlns:a="http://schemas.openxmlformats.org/drawingml/2006/main" xmlns:r="http://schemas.openxmlformats.org/officeDocument/2006/relationships" xmlns:p="http://schemas.openxmlformats.org/presentationml/2006/main">
  <p:tag name="ITEMLINKS" val="27,2299213409424"/>
  <p:tag name="ITEMTOP" val="28,5574798583984"/>
  <p:tag name="ITEMBREEDTE" val="611,770078659058"/>
  <p:tag name="ITEMHOOGTE" val="65,6749572753906"/>
</p:tagLst>
</file>

<file path=ppt/tags/tag23.xml><?xml version="1.0" encoding="utf-8"?>
<p:tagLst xmlns:a="http://schemas.openxmlformats.org/drawingml/2006/main" xmlns:r="http://schemas.openxmlformats.org/officeDocument/2006/relationships" xmlns:p="http://schemas.openxmlformats.org/presentationml/2006/main">
  <p:tag name="ITEMLINKS" val="28,5169296264648"/>
  <p:tag name="ITEMTOP" val="85,2147216796875"/>
  <p:tag name="ITEMBREEDTE" val="647,999977111816"/>
  <p:tag name="ITEMHOOGTE" val="398,174499511719"/>
</p:tagLst>
</file>

<file path=ppt/tags/tag24.xml><?xml version="1.0" encoding="utf-8"?>
<p:tagLst xmlns:a="http://schemas.openxmlformats.org/drawingml/2006/main" xmlns:r="http://schemas.openxmlformats.org/officeDocument/2006/relationships" xmlns:p="http://schemas.openxmlformats.org/presentationml/2006/main">
  <p:tag name="VIEWOFFICEVERSIE" val="2014.1.6.16631"/>
</p:tagLst>
</file>

<file path=ppt/tags/tag25.xml><?xml version="1.0" encoding="utf-8"?>
<p:tagLst xmlns:a="http://schemas.openxmlformats.org/drawingml/2006/main" xmlns:r="http://schemas.openxmlformats.org/officeDocument/2006/relationships" xmlns:p="http://schemas.openxmlformats.org/presentationml/2006/main">
  <p:tag name="ITEMLINKS" val="27,2299213409424"/>
  <p:tag name="ITEMTOP" val="28,5574798583984"/>
  <p:tag name="ITEMBREEDTE" val="611,770078659058"/>
  <p:tag name="ITEMHOOGTE" val="65,6749572753906"/>
</p:tagLst>
</file>

<file path=ppt/tags/tag26.xml><?xml version="1.0" encoding="utf-8"?>
<p:tagLst xmlns:a="http://schemas.openxmlformats.org/drawingml/2006/main" xmlns:r="http://schemas.openxmlformats.org/officeDocument/2006/relationships" xmlns:p="http://schemas.openxmlformats.org/presentationml/2006/main">
  <p:tag name="ITEMLINKS" val="28,5169296264648"/>
  <p:tag name="ITEMTOP" val="85,2147216796875"/>
  <p:tag name="ITEMBREEDTE" val="647,999977111816"/>
  <p:tag name="ITEMHOOGTE" val="398,174499511719"/>
</p:tagLst>
</file>

<file path=ppt/tags/tag27.xml><?xml version="1.0" encoding="utf-8"?>
<p:tagLst xmlns:a="http://schemas.openxmlformats.org/drawingml/2006/main" xmlns:r="http://schemas.openxmlformats.org/officeDocument/2006/relationships" xmlns:p="http://schemas.openxmlformats.org/presentationml/2006/main">
  <p:tag name="VIEWOFFICEVERSIE" val="2014.1.6.16631"/>
</p:tagLst>
</file>

<file path=ppt/tags/tag28.xml><?xml version="1.0" encoding="utf-8"?>
<p:tagLst xmlns:a="http://schemas.openxmlformats.org/drawingml/2006/main" xmlns:r="http://schemas.openxmlformats.org/officeDocument/2006/relationships" xmlns:p="http://schemas.openxmlformats.org/presentationml/2006/main">
  <p:tag name="ITEMLINKS" val="27,2299213409424"/>
  <p:tag name="ITEMTOP" val="28,5574798583984"/>
  <p:tag name="ITEMBREEDTE" val="611,770078659058"/>
  <p:tag name="ITEMHOOGTE" val="65,6749572753906"/>
</p:tagLst>
</file>

<file path=ppt/tags/tag29.xml><?xml version="1.0" encoding="utf-8"?>
<p:tagLst xmlns:a="http://schemas.openxmlformats.org/drawingml/2006/main" xmlns:r="http://schemas.openxmlformats.org/officeDocument/2006/relationships" xmlns:p="http://schemas.openxmlformats.org/presentationml/2006/main">
  <p:tag name="ITEMLINKS" val="28,5169296264648"/>
  <p:tag name="ITEMTOP" val="85,2147216796875"/>
  <p:tag name="ITEMBREEDTE" val="647,999977111816"/>
  <p:tag name="ITEMHOOGTE" val="398,174499511719"/>
</p:tagLst>
</file>

<file path=ppt/tags/tag3.xml><?xml version="1.0" encoding="utf-8"?>
<p:tagLst xmlns:a="http://schemas.openxmlformats.org/drawingml/2006/main" xmlns:r="http://schemas.openxmlformats.org/officeDocument/2006/relationships" xmlns:p="http://schemas.openxmlformats.org/presentationml/2006/main">
  <p:tag name="VIEWOFFICEVERSIE" val="2014.1.6.16631"/>
</p:tagLst>
</file>

<file path=ppt/tags/tag30.xml><?xml version="1.0" encoding="utf-8"?>
<p:tagLst xmlns:a="http://schemas.openxmlformats.org/drawingml/2006/main" xmlns:r="http://schemas.openxmlformats.org/officeDocument/2006/relationships" xmlns:p="http://schemas.openxmlformats.org/presentationml/2006/main">
  <p:tag name="VIEWOFFICEVERSIE" val="2014.1.6.16631"/>
</p:tagLst>
</file>

<file path=ppt/tags/tag31.xml><?xml version="1.0" encoding="utf-8"?>
<p:tagLst xmlns:a="http://schemas.openxmlformats.org/drawingml/2006/main" xmlns:r="http://schemas.openxmlformats.org/officeDocument/2006/relationships" xmlns:p="http://schemas.openxmlformats.org/presentationml/2006/main">
  <p:tag name="ITEMLINKS" val="27,2299213409424"/>
  <p:tag name="ITEMTOP" val="28,5574798583984"/>
  <p:tag name="ITEMBREEDTE" val="611,770078659058"/>
  <p:tag name="ITEMHOOGTE" val="65,6749572753906"/>
</p:tagLst>
</file>

<file path=ppt/tags/tag32.xml><?xml version="1.0" encoding="utf-8"?>
<p:tagLst xmlns:a="http://schemas.openxmlformats.org/drawingml/2006/main" xmlns:r="http://schemas.openxmlformats.org/officeDocument/2006/relationships" xmlns:p="http://schemas.openxmlformats.org/presentationml/2006/main">
  <p:tag name="ITEMLINKS" val="28,5169296264648"/>
  <p:tag name="ITEMTOP" val="85,2147216796875"/>
  <p:tag name="ITEMBREEDTE" val="647,999977111816"/>
  <p:tag name="ITEMHOOGTE" val="398,174499511719"/>
</p:tagLst>
</file>

<file path=ppt/tags/tag33.xml><?xml version="1.0" encoding="utf-8"?>
<p:tagLst xmlns:a="http://schemas.openxmlformats.org/drawingml/2006/main" xmlns:r="http://schemas.openxmlformats.org/officeDocument/2006/relationships" xmlns:p="http://schemas.openxmlformats.org/presentationml/2006/main">
  <p:tag name="VIEWOFFICEVERSIE" val="2014.1.6.16631"/>
</p:tagLst>
</file>

<file path=ppt/tags/tag34.xml><?xml version="1.0" encoding="utf-8"?>
<p:tagLst xmlns:a="http://schemas.openxmlformats.org/drawingml/2006/main" xmlns:r="http://schemas.openxmlformats.org/officeDocument/2006/relationships" xmlns:p="http://schemas.openxmlformats.org/presentationml/2006/main">
  <p:tag name="ITEMLINKS" val="27,2299213409424"/>
  <p:tag name="ITEMTOP" val="28,5574798583984"/>
  <p:tag name="ITEMBREEDTE" val="611,770078659058"/>
  <p:tag name="ITEMHOOGTE" val="65,6749572753906"/>
</p:tagLst>
</file>

<file path=ppt/tags/tag35.xml><?xml version="1.0" encoding="utf-8"?>
<p:tagLst xmlns:a="http://schemas.openxmlformats.org/drawingml/2006/main" xmlns:r="http://schemas.openxmlformats.org/officeDocument/2006/relationships" xmlns:p="http://schemas.openxmlformats.org/presentationml/2006/main">
  <p:tag name="ITEMLINKS" val="28,5169296264648"/>
  <p:tag name="ITEMTOP" val="85,2147216796875"/>
  <p:tag name="ITEMBREEDTE" val="647,999977111816"/>
  <p:tag name="ITEMHOOGTE" val="398,174499511719"/>
</p:tagLst>
</file>

<file path=ppt/tags/tag36.xml><?xml version="1.0" encoding="utf-8"?>
<p:tagLst xmlns:a="http://schemas.openxmlformats.org/drawingml/2006/main" xmlns:r="http://schemas.openxmlformats.org/officeDocument/2006/relationships" xmlns:p="http://schemas.openxmlformats.org/presentationml/2006/main">
  <p:tag name="VIEWOFFICEVERSIE" val="2014.1.6.16631"/>
</p:tagLst>
</file>

<file path=ppt/tags/tag37.xml><?xml version="1.0" encoding="utf-8"?>
<p:tagLst xmlns:a="http://schemas.openxmlformats.org/drawingml/2006/main" xmlns:r="http://schemas.openxmlformats.org/officeDocument/2006/relationships" xmlns:p="http://schemas.openxmlformats.org/presentationml/2006/main">
  <p:tag name="ITEMLINKS" val="27,2299213409424"/>
  <p:tag name="ITEMTOP" val="28,5574798583984"/>
  <p:tag name="ITEMBREEDTE" val="611,770078659058"/>
  <p:tag name="ITEMHOOGTE" val="65,6749572753906"/>
</p:tagLst>
</file>

<file path=ppt/tags/tag38.xml><?xml version="1.0" encoding="utf-8"?>
<p:tagLst xmlns:a="http://schemas.openxmlformats.org/drawingml/2006/main" xmlns:r="http://schemas.openxmlformats.org/officeDocument/2006/relationships" xmlns:p="http://schemas.openxmlformats.org/presentationml/2006/main">
  <p:tag name="ITEMLINKS" val="28,5169296264648"/>
  <p:tag name="ITEMTOP" val="85,2147216796875"/>
  <p:tag name="ITEMBREEDTE" val="647,999977111816"/>
  <p:tag name="ITEMHOOGTE" val="398,174499511719"/>
</p:tagLst>
</file>

<file path=ppt/tags/tag39.xml><?xml version="1.0" encoding="utf-8"?>
<p:tagLst xmlns:a="http://schemas.openxmlformats.org/drawingml/2006/main" xmlns:r="http://schemas.openxmlformats.org/officeDocument/2006/relationships" xmlns:p="http://schemas.openxmlformats.org/presentationml/2006/main">
  <p:tag name="VIEWOFFICEVERSIE" val="2014.1.6.16631"/>
</p:tagLst>
</file>

<file path=ppt/tags/tag4.xml><?xml version="1.0" encoding="utf-8"?>
<p:tagLst xmlns:a="http://schemas.openxmlformats.org/drawingml/2006/main" xmlns:r="http://schemas.openxmlformats.org/officeDocument/2006/relationships" xmlns:p="http://schemas.openxmlformats.org/presentationml/2006/main">
  <p:tag name="ITEMLINKS" val="113,660705566406"/>
  <p:tag name="ITEMTOP" val="63,348030090332"/>
  <p:tag name="ITEMBREEDTE" val="517,428588867188"/>
  <p:tag name="ITEMHOOGTE" val="82,6169357299805"/>
</p:tagLst>
</file>

<file path=ppt/tags/tag40.xml><?xml version="1.0" encoding="utf-8"?>
<p:tagLst xmlns:a="http://schemas.openxmlformats.org/drawingml/2006/main" xmlns:r="http://schemas.openxmlformats.org/officeDocument/2006/relationships" xmlns:p="http://schemas.openxmlformats.org/presentationml/2006/main">
  <p:tag name="ITEMLINKS" val="27,2299213409424"/>
  <p:tag name="ITEMTOP" val="28,5574798583984"/>
  <p:tag name="ITEMBREEDTE" val="611,770078659058"/>
  <p:tag name="ITEMHOOGTE" val="65,6749572753906"/>
</p:tagLst>
</file>

<file path=ppt/tags/tag41.xml><?xml version="1.0" encoding="utf-8"?>
<p:tagLst xmlns:a="http://schemas.openxmlformats.org/drawingml/2006/main" xmlns:r="http://schemas.openxmlformats.org/officeDocument/2006/relationships" xmlns:p="http://schemas.openxmlformats.org/presentationml/2006/main">
  <p:tag name="ITEMLINKS" val="28,5169296264648"/>
  <p:tag name="ITEMTOP" val="85,2147216796875"/>
  <p:tag name="ITEMBREEDTE" val="647,999977111816"/>
  <p:tag name="ITEMHOOGTE" val="398,174499511719"/>
</p:tagLst>
</file>

<file path=ppt/tags/tag42.xml><?xml version="1.0" encoding="utf-8"?>
<p:tagLst xmlns:a="http://schemas.openxmlformats.org/drawingml/2006/main" xmlns:r="http://schemas.openxmlformats.org/officeDocument/2006/relationships" xmlns:p="http://schemas.openxmlformats.org/presentationml/2006/main">
  <p:tag name="VIEWOFFICEVERSIE" val="2014.1.6.16631"/>
</p:tagLst>
</file>

<file path=ppt/tags/tag43.xml><?xml version="1.0" encoding="utf-8"?>
<p:tagLst xmlns:a="http://schemas.openxmlformats.org/drawingml/2006/main" xmlns:r="http://schemas.openxmlformats.org/officeDocument/2006/relationships" xmlns:p="http://schemas.openxmlformats.org/presentationml/2006/main">
  <p:tag name="ITEMLINKS" val="27,2299213409424"/>
  <p:tag name="ITEMTOP" val="28,5574798583984"/>
  <p:tag name="ITEMBREEDTE" val="611,770078659058"/>
  <p:tag name="ITEMHOOGTE" val="65,6749572753906"/>
</p:tagLst>
</file>

<file path=ppt/tags/tag44.xml><?xml version="1.0" encoding="utf-8"?>
<p:tagLst xmlns:a="http://schemas.openxmlformats.org/drawingml/2006/main" xmlns:r="http://schemas.openxmlformats.org/officeDocument/2006/relationships" xmlns:p="http://schemas.openxmlformats.org/presentationml/2006/main">
  <p:tag name="ITEMLINKS" val="28,5169296264648"/>
  <p:tag name="ITEMTOP" val="85,2147216796875"/>
  <p:tag name="ITEMBREEDTE" val="647,999977111816"/>
  <p:tag name="ITEMHOOGTE" val="398,174499511719"/>
</p:tagLst>
</file>

<file path=ppt/tags/tag45.xml><?xml version="1.0" encoding="utf-8"?>
<p:tagLst xmlns:a="http://schemas.openxmlformats.org/drawingml/2006/main" xmlns:r="http://schemas.openxmlformats.org/officeDocument/2006/relationships" xmlns:p="http://schemas.openxmlformats.org/presentationml/2006/main">
  <p:tag name="VIEWOFFICEVERSIE" val="2014.1.6.16631"/>
</p:tagLst>
</file>

<file path=ppt/tags/tag46.xml><?xml version="1.0" encoding="utf-8"?>
<p:tagLst xmlns:a="http://schemas.openxmlformats.org/drawingml/2006/main" xmlns:r="http://schemas.openxmlformats.org/officeDocument/2006/relationships" xmlns:p="http://schemas.openxmlformats.org/presentationml/2006/main">
  <p:tag name="ITEMLINKS" val="27,2299213409424"/>
  <p:tag name="ITEMTOP" val="28,5574798583984"/>
  <p:tag name="ITEMBREEDTE" val="611,770078659058"/>
  <p:tag name="ITEMHOOGTE" val="65,6749572753906"/>
</p:tagLst>
</file>

<file path=ppt/tags/tag47.xml><?xml version="1.0" encoding="utf-8"?>
<p:tagLst xmlns:a="http://schemas.openxmlformats.org/drawingml/2006/main" xmlns:r="http://schemas.openxmlformats.org/officeDocument/2006/relationships" xmlns:p="http://schemas.openxmlformats.org/presentationml/2006/main">
  <p:tag name="ITEMLINKS" val="28,5169296264648"/>
  <p:tag name="ITEMTOP" val="85,2147216796875"/>
  <p:tag name="ITEMBREEDTE" val="647,999977111816"/>
  <p:tag name="ITEMHOOGTE" val="398,174499511719"/>
</p:tagLst>
</file>

<file path=ppt/tags/tag48.xml><?xml version="1.0" encoding="utf-8"?>
<p:tagLst xmlns:a="http://schemas.openxmlformats.org/drawingml/2006/main" xmlns:r="http://schemas.openxmlformats.org/officeDocument/2006/relationships" xmlns:p="http://schemas.openxmlformats.org/presentationml/2006/main">
  <p:tag name="VIEWOFFICEVERSIE" val="2014.1.6.16631"/>
</p:tagLst>
</file>

<file path=ppt/tags/tag49.xml><?xml version="1.0" encoding="utf-8"?>
<p:tagLst xmlns:a="http://schemas.openxmlformats.org/drawingml/2006/main" xmlns:r="http://schemas.openxmlformats.org/officeDocument/2006/relationships" xmlns:p="http://schemas.openxmlformats.org/presentationml/2006/main">
  <p:tag name="ITEMLINKS" val="27,2299213409424"/>
  <p:tag name="ITEMTOP" val="28,5574798583984"/>
  <p:tag name="ITEMBREEDTE" val="611,770078659058"/>
  <p:tag name="ITEMHOOGTE" val="65,6749572753906"/>
</p:tagLst>
</file>

<file path=ppt/tags/tag5.xml><?xml version="1.0" encoding="utf-8"?>
<p:tagLst xmlns:a="http://schemas.openxmlformats.org/drawingml/2006/main" xmlns:r="http://schemas.openxmlformats.org/officeDocument/2006/relationships" xmlns:p="http://schemas.openxmlformats.org/presentationml/2006/main">
  <p:tag name="ITEMLINKS" val="53,8242530822754"/>
  <p:tag name="ITEMTOP" val="154,542205810547"/>
  <p:tag name="ITEMBREEDTE" val="618,021450042725"/>
  <p:tag name="ITEMHOOGTE" val="296,895263671875"/>
</p:tagLst>
</file>

<file path=ppt/tags/tag50.xml><?xml version="1.0" encoding="utf-8"?>
<p:tagLst xmlns:a="http://schemas.openxmlformats.org/drawingml/2006/main" xmlns:r="http://schemas.openxmlformats.org/officeDocument/2006/relationships" xmlns:p="http://schemas.openxmlformats.org/presentationml/2006/main">
  <p:tag name="ITEMLINKS" val="28,5169296264648"/>
  <p:tag name="ITEMTOP" val="85,2147216796875"/>
  <p:tag name="ITEMBREEDTE" val="647,999977111816"/>
  <p:tag name="ITEMHOOGTE" val="398,174499511719"/>
</p:tagLst>
</file>

<file path=ppt/tags/tag51.xml><?xml version="1.0" encoding="utf-8"?>
<p:tagLst xmlns:a="http://schemas.openxmlformats.org/drawingml/2006/main" xmlns:r="http://schemas.openxmlformats.org/officeDocument/2006/relationships" xmlns:p="http://schemas.openxmlformats.org/presentationml/2006/main">
  <p:tag name="VIEWOFFICEVERSIE" val="2014.1.6.16631"/>
</p:tagLst>
</file>

<file path=ppt/tags/tag52.xml><?xml version="1.0" encoding="utf-8"?>
<p:tagLst xmlns:a="http://schemas.openxmlformats.org/drawingml/2006/main" xmlns:r="http://schemas.openxmlformats.org/officeDocument/2006/relationships" xmlns:p="http://schemas.openxmlformats.org/presentationml/2006/main">
  <p:tag name="ITEMLINKS" val="113,660705566406"/>
  <p:tag name="ITEMTOP" val="63,3199996948242"/>
  <p:tag name="ITEMBREEDTE" val="517,428649902344"/>
  <p:tag name="ITEMHOOGTE" val="83,1747207641602"/>
</p:tagLst>
</file>

<file path=ppt/tags/tag53.xml><?xml version="1.0" encoding="utf-8"?>
<p:tagLst xmlns:a="http://schemas.openxmlformats.org/drawingml/2006/main" xmlns:r="http://schemas.openxmlformats.org/officeDocument/2006/relationships" xmlns:p="http://schemas.openxmlformats.org/presentationml/2006/main">
  <p:tag name="ITEMLINKS" val="113,660705566406"/>
  <p:tag name="ITEMTOP" val="159,019683837891"/>
  <p:tag name="ITEMBREEDTE" val="246,123291015625"/>
  <p:tag name="ITEMHOOGTE" val="63,1451110839844"/>
</p:tagLst>
</file>

<file path=ppt/tags/tag54.xml><?xml version="1.0" encoding="utf-8"?>
<p:tagLst xmlns:a="http://schemas.openxmlformats.org/drawingml/2006/main" xmlns:r="http://schemas.openxmlformats.org/officeDocument/2006/relationships" xmlns:p="http://schemas.openxmlformats.org/presentationml/2006/main">
  <p:tag name="ITEMLINKS" val="113,660705566406"/>
  <p:tag name="ITEMTOP" val="222,38346862793"/>
  <p:tag name="ITEMBREEDTE" val="246,123291015625"/>
  <p:tag name="ITEMHOOGTE" val="208,224960327148"/>
</p:tagLst>
</file>

<file path=ppt/tags/tag55.xml><?xml version="1.0" encoding="utf-8"?>
<p:tagLst xmlns:a="http://schemas.openxmlformats.org/drawingml/2006/main" xmlns:r="http://schemas.openxmlformats.org/officeDocument/2006/relationships" xmlns:p="http://schemas.openxmlformats.org/presentationml/2006/main">
  <p:tag name="ITEMLINKS" val="384,974975585937"/>
  <p:tag name="ITEMTOP" val="159,291656494141"/>
  <p:tag name="ITEMBREEDTE" val="246,114318847656"/>
  <p:tag name="ITEMHOOGTE" val="63,1682739257812"/>
</p:tagLst>
</file>

<file path=ppt/tags/tag56.xml><?xml version="1.0" encoding="utf-8"?>
<p:tagLst xmlns:a="http://schemas.openxmlformats.org/drawingml/2006/main" xmlns:r="http://schemas.openxmlformats.org/officeDocument/2006/relationships" xmlns:p="http://schemas.openxmlformats.org/presentationml/2006/main">
  <p:tag name="ITEMLINKS" val="384,974975585937"/>
  <p:tag name="ITEMTOP" val="222,164642333984"/>
  <p:tag name="ITEMBREEDTE" val="246,114318847656"/>
  <p:tag name="ITEMHOOGTE" val="207,667022705078"/>
</p:tagLst>
</file>

<file path=ppt/tags/tag57.xml><?xml version="1.0" encoding="utf-8"?>
<p:tagLst xmlns:a="http://schemas.openxmlformats.org/drawingml/2006/main" xmlns:r="http://schemas.openxmlformats.org/officeDocument/2006/relationships" xmlns:p="http://schemas.openxmlformats.org/presentationml/2006/main">
  <p:tag name="VIEWOFFICEVERSIE" val="2014.1.6.16631"/>
</p:tagLst>
</file>

<file path=ppt/tags/tag58.xml><?xml version="1.0" encoding="utf-8"?>
<p:tagLst xmlns:a="http://schemas.openxmlformats.org/drawingml/2006/main" xmlns:r="http://schemas.openxmlformats.org/officeDocument/2006/relationships" xmlns:p="http://schemas.openxmlformats.org/presentationml/2006/main">
  <p:tag name="ITEMLINKS" val="27,2299213409424"/>
  <p:tag name="ITEMTOP" val="28,5574798583984"/>
  <p:tag name="ITEMBREEDTE" val="611,770078659058"/>
  <p:tag name="ITEMHOOGTE" val="65,6749572753906"/>
</p:tagLst>
</file>

<file path=ppt/tags/tag59.xml><?xml version="1.0" encoding="utf-8"?>
<p:tagLst xmlns:a="http://schemas.openxmlformats.org/drawingml/2006/main" xmlns:r="http://schemas.openxmlformats.org/officeDocument/2006/relationships" xmlns:p="http://schemas.openxmlformats.org/presentationml/2006/main">
  <p:tag name="ITEMLINKS" val="28,5169296264648"/>
  <p:tag name="ITEMTOP" val="85,2147216796875"/>
  <p:tag name="ITEMBREEDTE" val="647,999977111816"/>
  <p:tag name="ITEMHOOGTE" val="398,174499511719"/>
</p:tagLst>
</file>

<file path=ppt/tags/tag6.xml><?xml version="1.0" encoding="utf-8"?>
<p:tagLst xmlns:a="http://schemas.openxmlformats.org/drawingml/2006/main" xmlns:r="http://schemas.openxmlformats.org/officeDocument/2006/relationships" xmlns:p="http://schemas.openxmlformats.org/presentationml/2006/main">
  <p:tag name="VIEWOFFICEVERSIE" val="2014.1.6.16631"/>
</p:tagLst>
</file>

<file path=ppt/tags/tag60.xml><?xml version="1.0" encoding="utf-8"?>
<p:tagLst xmlns:a="http://schemas.openxmlformats.org/drawingml/2006/main" xmlns:r="http://schemas.openxmlformats.org/officeDocument/2006/relationships" xmlns:p="http://schemas.openxmlformats.org/presentationml/2006/main">
  <p:tag name="VIEWOFFICEVERSIE" val="2014.1.6.16631"/>
</p:tagLst>
</file>

<file path=ppt/tags/tag61.xml><?xml version="1.0" encoding="utf-8"?>
<p:tagLst xmlns:a="http://schemas.openxmlformats.org/drawingml/2006/main" xmlns:r="http://schemas.openxmlformats.org/officeDocument/2006/relationships" xmlns:p="http://schemas.openxmlformats.org/presentationml/2006/main">
  <p:tag name="ITEMLINKS" val="48,1543312072754"/>
  <p:tag name="ITEMTOP" val="14,8535432815552"/>
  <p:tag name="ITEMBREEDTE" val="621,000026702881"/>
  <p:tag name="ITEMHOOGTE" val="42,8026762008667"/>
</p:tagLst>
</file>

<file path=ppt/tags/tag62.xml><?xml version="1.0" encoding="utf-8"?>
<p:tagLst xmlns:a="http://schemas.openxmlformats.org/drawingml/2006/main" xmlns:r="http://schemas.openxmlformats.org/officeDocument/2006/relationships" xmlns:p="http://schemas.openxmlformats.org/presentationml/2006/main">
  <p:tag name="ITEMLINKS" val="14,1348028182983"/>
  <p:tag name="ITEMTOP" val="57,6562194824219"/>
  <p:tag name="ITEMBREEDTE" val="691,730431556702"/>
  <p:tag name="ITEMHOOGTE" val="500,777130126953"/>
</p:tagLst>
</file>

<file path=ppt/tags/tag63.xml><?xml version="1.0" encoding="utf-8"?>
<p:tagLst xmlns:a="http://schemas.openxmlformats.org/drawingml/2006/main" xmlns:r="http://schemas.openxmlformats.org/officeDocument/2006/relationships" xmlns:p="http://schemas.openxmlformats.org/presentationml/2006/main">
  <p:tag name="VIEWOFFICEVERSIE" val="2014.1.6.16631"/>
</p:tagLst>
</file>

<file path=ppt/tags/tag64.xml><?xml version="1.0" encoding="utf-8"?>
<p:tagLst xmlns:a="http://schemas.openxmlformats.org/drawingml/2006/main" xmlns:r="http://schemas.openxmlformats.org/officeDocument/2006/relationships" xmlns:p="http://schemas.openxmlformats.org/presentationml/2006/main">
  <p:tag name="ITEMLINKS" val="48,1543312072754"/>
  <p:tag name="ITEMTOP" val="14,8535432815552"/>
  <p:tag name="ITEMBREEDTE" val="621,000026702881"/>
  <p:tag name="ITEMHOOGTE" val="42,8026762008667"/>
</p:tagLst>
</file>

<file path=ppt/tags/tag65.xml><?xml version="1.0" encoding="utf-8"?>
<p:tagLst xmlns:a="http://schemas.openxmlformats.org/drawingml/2006/main" xmlns:r="http://schemas.openxmlformats.org/officeDocument/2006/relationships" xmlns:p="http://schemas.openxmlformats.org/presentationml/2006/main">
  <p:tag name="ITEMLINKS" val="25,474645614624"/>
  <p:tag name="ITEMTOP" val="99,9023590087891"/>
  <p:tag name="ITEMBREEDTE" val="657,71084022522"/>
  <p:tag name="ITEMHOOGTE" val="415,894149780273"/>
</p:tagLst>
</file>

<file path=ppt/tags/tag66.xml><?xml version="1.0" encoding="utf-8"?>
<p:tagLst xmlns:a="http://schemas.openxmlformats.org/drawingml/2006/main" xmlns:r="http://schemas.openxmlformats.org/officeDocument/2006/relationships" xmlns:p="http://schemas.openxmlformats.org/presentationml/2006/main">
  <p:tag name="VIEWOFFICEVERSIE" val="2014.1.6.16631"/>
</p:tagLst>
</file>

<file path=ppt/tags/tag67.xml><?xml version="1.0" encoding="utf-8"?>
<p:tagLst xmlns:a="http://schemas.openxmlformats.org/drawingml/2006/main" xmlns:r="http://schemas.openxmlformats.org/officeDocument/2006/relationships" xmlns:p="http://schemas.openxmlformats.org/presentationml/2006/main">
  <p:tag name="ITEMLINKS" val="27,2299213409424"/>
  <p:tag name="ITEMTOP" val="28,5574798583984"/>
  <p:tag name="ITEMBREEDTE" val="611,770078659058"/>
  <p:tag name="ITEMHOOGTE" val="65,6749572753906"/>
</p:tagLst>
</file>

<file path=ppt/tags/tag68.xml><?xml version="1.0" encoding="utf-8"?>
<p:tagLst xmlns:a="http://schemas.openxmlformats.org/drawingml/2006/main" xmlns:r="http://schemas.openxmlformats.org/officeDocument/2006/relationships" xmlns:p="http://schemas.openxmlformats.org/presentationml/2006/main">
  <p:tag name="ITEMLINKS" val="28,5169296264648"/>
  <p:tag name="ITEMTOP" val="85,2147216796875"/>
  <p:tag name="ITEMBREEDTE" val="647,999977111816"/>
  <p:tag name="ITEMHOOGTE" val="398,174499511719"/>
</p:tagLst>
</file>

<file path=ppt/tags/tag69.xml><?xml version="1.0" encoding="utf-8"?>
<p:tagLst xmlns:a="http://schemas.openxmlformats.org/drawingml/2006/main" xmlns:r="http://schemas.openxmlformats.org/officeDocument/2006/relationships" xmlns:p="http://schemas.openxmlformats.org/presentationml/2006/main">
  <p:tag name="VIEWOFFICEVERSIE" val="2014.1.6.16631"/>
</p:tagLst>
</file>

<file path=ppt/tags/tag7.xml><?xml version="1.0" encoding="utf-8"?>
<p:tagLst xmlns:a="http://schemas.openxmlformats.org/drawingml/2006/main" xmlns:r="http://schemas.openxmlformats.org/officeDocument/2006/relationships" xmlns:p="http://schemas.openxmlformats.org/presentationml/2006/main">
  <p:tag name="VIEWOFFICEVERSIE" val="2014.1.6.16631"/>
</p:tagLst>
</file>

<file path=ppt/tags/tag70.xml><?xml version="1.0" encoding="utf-8"?>
<p:tagLst xmlns:a="http://schemas.openxmlformats.org/drawingml/2006/main" xmlns:r="http://schemas.openxmlformats.org/officeDocument/2006/relationships" xmlns:p="http://schemas.openxmlformats.org/presentationml/2006/main">
  <p:tag name="ITEMLINKS" val="27,2299213409424"/>
  <p:tag name="ITEMTOP" val="28,5574798583984"/>
  <p:tag name="ITEMBREEDTE" val="611,770078659058"/>
  <p:tag name="ITEMHOOGTE" val="65,6749572753906"/>
</p:tagLst>
</file>

<file path=ppt/tags/tag71.xml><?xml version="1.0" encoding="utf-8"?>
<p:tagLst xmlns:a="http://schemas.openxmlformats.org/drawingml/2006/main" xmlns:r="http://schemas.openxmlformats.org/officeDocument/2006/relationships" xmlns:p="http://schemas.openxmlformats.org/presentationml/2006/main">
  <p:tag name="ITEMLINKS" val="28,5169296264648"/>
  <p:tag name="ITEMTOP" val="85,2147216796875"/>
  <p:tag name="ITEMBREEDTE" val="647,999977111816"/>
  <p:tag name="ITEMHOOGTE" val="398,174499511719"/>
</p:tagLst>
</file>

<file path=ppt/tags/tag8.xml><?xml version="1.0" encoding="utf-8"?>
<p:tagLst xmlns:a="http://schemas.openxmlformats.org/drawingml/2006/main" xmlns:r="http://schemas.openxmlformats.org/officeDocument/2006/relationships" xmlns:p="http://schemas.openxmlformats.org/presentationml/2006/main">
  <p:tag name="ITEMLINKS" val="27,2299213409424"/>
  <p:tag name="ITEMTOP" val="28,5574798583984"/>
  <p:tag name="ITEMBREEDTE" val="611,770078659058"/>
  <p:tag name="ITEMHOOGTE" val="65,6749572753906"/>
</p:tagLst>
</file>

<file path=ppt/tags/tag9.xml><?xml version="1.0" encoding="utf-8"?>
<p:tagLst xmlns:a="http://schemas.openxmlformats.org/drawingml/2006/main" xmlns:r="http://schemas.openxmlformats.org/officeDocument/2006/relationships" xmlns:p="http://schemas.openxmlformats.org/presentationml/2006/main">
  <p:tag name="ITEMLINKS" val="28,5169296264648"/>
  <p:tag name="ITEMTOP" val="85,2147216796875"/>
  <p:tag name="ITEMBREEDTE" val="647,999977111816"/>
  <p:tag name="ITEMHOOGTE" val="398,174499511719"/>
</p:tagLst>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1082</Words>
  <Application>Microsoft Office PowerPoint</Application>
  <PresentationFormat>Breedbeeld</PresentationFormat>
  <Paragraphs>182</Paragraphs>
  <Slides>25</Slides>
  <Notes>22</Notes>
  <HiddenSlides>2</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25</vt:i4>
      </vt:variant>
    </vt:vector>
  </HeadingPairs>
  <TitlesOfParts>
    <vt:vector size="31" baseType="lpstr">
      <vt:lpstr>Arial</vt:lpstr>
      <vt:lpstr>Calibri</vt:lpstr>
      <vt:lpstr>Calibri Light</vt:lpstr>
      <vt:lpstr>Cambria</vt:lpstr>
      <vt:lpstr>Times New Roman</vt:lpstr>
      <vt:lpstr>Kantoorthema</vt:lpstr>
      <vt:lpstr>DaMa producten inzetten in architectuur trajecten</vt:lpstr>
      <vt:lpstr>Agenda</vt:lpstr>
      <vt:lpstr>Data levensloop</vt:lpstr>
      <vt:lpstr>Data Management processen</vt:lpstr>
      <vt:lpstr>Proces toelichting</vt:lpstr>
      <vt:lpstr>Processen toelichting 2</vt:lpstr>
      <vt:lpstr>Interactieve sessie</vt:lpstr>
      <vt:lpstr>Score </vt:lpstr>
      <vt:lpstr>Data kwaliteiten</vt:lpstr>
      <vt:lpstr>Data kwaliteiten</vt:lpstr>
      <vt:lpstr>Data kwaliteiten</vt:lpstr>
      <vt:lpstr>Data kwaliteiten</vt:lpstr>
      <vt:lpstr>Data kwaliteiten</vt:lpstr>
      <vt:lpstr>Data kwaliteiten</vt:lpstr>
      <vt:lpstr>Data kwaliteiten</vt:lpstr>
      <vt:lpstr>Data kwaliteiten</vt:lpstr>
      <vt:lpstr>Data kwaliteiten</vt:lpstr>
      <vt:lpstr>Data kwaliteiten</vt:lpstr>
      <vt:lpstr>Data kwaliteiten</vt:lpstr>
      <vt:lpstr>Voor en nadelen van kwaliteiten</vt:lpstr>
      <vt:lpstr>Workshop inventarisatie</vt:lpstr>
      <vt:lpstr>Dama kwaliteiten en relevantie</vt:lpstr>
      <vt:lpstr>Dama kwaliteiten scoreverschil</vt:lpstr>
      <vt:lpstr>Inventarisatie architectuur maatregelen</vt:lpstr>
      <vt:lpstr>Vervolgacties?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DaMa producten inzetten in architectuur trajecten</dc:title>
  <dc:creator>Bert Dingemans</dc:creator>
  <cp:lastModifiedBy>Bert Dingemans</cp:lastModifiedBy>
  <cp:revision>2</cp:revision>
  <dcterms:created xsi:type="dcterms:W3CDTF">2017-02-10T06:52:44Z</dcterms:created>
  <dcterms:modified xsi:type="dcterms:W3CDTF">2017-02-10T07:03:16Z</dcterms:modified>
</cp:coreProperties>
</file>